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55"/>
  </p:notesMasterIdLst>
  <p:sldIdLst>
    <p:sldId id="256" r:id="rId2"/>
    <p:sldId id="315" r:id="rId3"/>
    <p:sldId id="330" r:id="rId4"/>
    <p:sldId id="328" r:id="rId5"/>
    <p:sldId id="329" r:id="rId6"/>
    <p:sldId id="355" r:id="rId7"/>
    <p:sldId id="359" r:id="rId8"/>
    <p:sldId id="360" r:id="rId9"/>
    <p:sldId id="361" r:id="rId10"/>
    <p:sldId id="363" r:id="rId11"/>
    <p:sldId id="364" r:id="rId12"/>
    <p:sldId id="365" r:id="rId13"/>
    <p:sldId id="366" r:id="rId14"/>
    <p:sldId id="368" r:id="rId15"/>
    <p:sldId id="369" r:id="rId16"/>
    <p:sldId id="370" r:id="rId17"/>
    <p:sldId id="371" r:id="rId18"/>
    <p:sldId id="356" r:id="rId19"/>
    <p:sldId id="347" r:id="rId20"/>
    <p:sldId id="346" r:id="rId21"/>
    <p:sldId id="348" r:id="rId22"/>
    <p:sldId id="374" r:id="rId23"/>
    <p:sldId id="376" r:id="rId24"/>
    <p:sldId id="378" r:id="rId25"/>
    <p:sldId id="379" r:id="rId26"/>
    <p:sldId id="380" r:id="rId27"/>
    <p:sldId id="401" r:id="rId28"/>
    <p:sldId id="357" r:id="rId29"/>
    <p:sldId id="381" r:id="rId30"/>
    <p:sldId id="382" r:id="rId31"/>
    <p:sldId id="388" r:id="rId32"/>
    <p:sldId id="402" r:id="rId33"/>
    <p:sldId id="383" r:id="rId34"/>
    <p:sldId id="389" r:id="rId35"/>
    <p:sldId id="403" r:id="rId36"/>
    <p:sldId id="384" r:id="rId37"/>
    <p:sldId id="390" r:id="rId38"/>
    <p:sldId id="404" r:id="rId39"/>
    <p:sldId id="385" r:id="rId40"/>
    <p:sldId id="405" r:id="rId41"/>
    <p:sldId id="386" r:id="rId42"/>
    <p:sldId id="391" r:id="rId43"/>
    <p:sldId id="406" r:id="rId44"/>
    <p:sldId id="358" r:id="rId45"/>
    <p:sldId id="392" r:id="rId46"/>
    <p:sldId id="393" r:id="rId47"/>
    <p:sldId id="396" r:id="rId48"/>
    <p:sldId id="397" r:id="rId49"/>
    <p:sldId id="394" r:id="rId50"/>
    <p:sldId id="373" r:id="rId51"/>
    <p:sldId id="372" r:id="rId52"/>
    <p:sldId id="398" r:id="rId53"/>
    <p:sldId id="354" r:id="rId54"/>
  </p:sldIdLst>
  <p:sldSz cx="12192000" cy="6858000"/>
  <p:notesSz cx="6858000" cy="9144000"/>
  <p:embeddedFontLst>
    <p:embeddedFont>
      <p:font typeface="Cambria Math" panose="02040503050406030204" pitchFamily="18" charset="0"/>
      <p:regular r:id="rId56"/>
    </p:embeddedFont>
    <p:embeddedFont>
      <p:font typeface="Nixie One" panose="02000503080000020004" pitchFamily="2" charset="0"/>
      <p:regular r:id="rId57"/>
    </p:embeddedFont>
    <p:embeddedFont>
      <p:font typeface="Raleway"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9733"/>
    <a:srgbClr val="F2165A"/>
    <a:srgbClr val="1CECD3"/>
    <a:srgbClr val="F71163"/>
    <a:srgbClr val="FFC40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F81735-504B-44AF-9805-A17F8BCB634F}">
  <a:tblStyle styleId="{91F81735-504B-44AF-9805-A17F8BCB63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74" autoAdjust="0"/>
  </p:normalViewPr>
  <p:slideViewPr>
    <p:cSldViewPr snapToGrid="0">
      <p:cViewPr varScale="1">
        <p:scale>
          <a:sx n="64" d="100"/>
          <a:sy n="64" d="100"/>
        </p:scale>
        <p:origin x="96"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093200" y="3867025"/>
            <a:ext cx="9396000" cy="1546500"/>
          </a:xfrm>
          <a:prstGeom prst="rect">
            <a:avLst/>
          </a:prstGeom>
        </p:spPr>
        <p:txBody>
          <a:bodyPr spcFirstLastPara="1" wrap="square" lIns="91425" tIns="91425" rIns="91425" bIns="91425" anchor="t" anchorCtr="0"/>
          <a:lstStyle>
            <a:lvl1pPr lvl="0">
              <a:lnSpc>
                <a:spcPct val="115000"/>
              </a:lnSpc>
              <a:spcBef>
                <a:spcPts val="0"/>
              </a:spcBef>
              <a:spcAft>
                <a:spcPts val="0"/>
              </a:spcAft>
              <a:buClr>
                <a:srgbClr val="222222"/>
              </a:buClr>
              <a:buSzPts val="6000"/>
              <a:buNone/>
              <a:defRPr sz="6000">
                <a:solidFill>
                  <a:srgbClr val="222222"/>
                </a:solidFill>
                <a:highlight>
                  <a:srgbClr val="B0E0E6"/>
                </a:highlight>
              </a:defRPr>
            </a:lvl1pPr>
            <a:lvl2pPr lvl="1">
              <a:lnSpc>
                <a:spcPct val="115000"/>
              </a:lnSpc>
              <a:spcBef>
                <a:spcPts val="0"/>
              </a:spcBef>
              <a:spcAft>
                <a:spcPts val="0"/>
              </a:spcAft>
              <a:buClr>
                <a:srgbClr val="222222"/>
              </a:buClr>
              <a:buSzPts val="6000"/>
              <a:buNone/>
              <a:defRPr sz="6000">
                <a:solidFill>
                  <a:srgbClr val="222222"/>
                </a:solidFill>
                <a:highlight>
                  <a:srgbClr val="B0E0E6"/>
                </a:highlight>
              </a:defRPr>
            </a:lvl2pPr>
            <a:lvl3pPr lvl="2">
              <a:lnSpc>
                <a:spcPct val="115000"/>
              </a:lnSpc>
              <a:spcBef>
                <a:spcPts val="0"/>
              </a:spcBef>
              <a:spcAft>
                <a:spcPts val="0"/>
              </a:spcAft>
              <a:buClr>
                <a:srgbClr val="222222"/>
              </a:buClr>
              <a:buSzPts val="6000"/>
              <a:buNone/>
              <a:defRPr sz="6000">
                <a:solidFill>
                  <a:srgbClr val="222222"/>
                </a:solidFill>
                <a:highlight>
                  <a:srgbClr val="B0E0E6"/>
                </a:highlight>
              </a:defRPr>
            </a:lvl3pPr>
            <a:lvl4pPr lvl="3">
              <a:lnSpc>
                <a:spcPct val="115000"/>
              </a:lnSpc>
              <a:spcBef>
                <a:spcPts val="0"/>
              </a:spcBef>
              <a:spcAft>
                <a:spcPts val="0"/>
              </a:spcAft>
              <a:buClr>
                <a:srgbClr val="222222"/>
              </a:buClr>
              <a:buSzPts val="6000"/>
              <a:buNone/>
              <a:defRPr sz="6000">
                <a:solidFill>
                  <a:srgbClr val="222222"/>
                </a:solidFill>
                <a:highlight>
                  <a:srgbClr val="B0E0E6"/>
                </a:highlight>
              </a:defRPr>
            </a:lvl4pPr>
            <a:lvl5pPr lvl="4">
              <a:lnSpc>
                <a:spcPct val="115000"/>
              </a:lnSpc>
              <a:spcBef>
                <a:spcPts val="0"/>
              </a:spcBef>
              <a:spcAft>
                <a:spcPts val="0"/>
              </a:spcAft>
              <a:buClr>
                <a:srgbClr val="222222"/>
              </a:buClr>
              <a:buSzPts val="6000"/>
              <a:buNone/>
              <a:defRPr sz="6000">
                <a:solidFill>
                  <a:srgbClr val="222222"/>
                </a:solidFill>
                <a:highlight>
                  <a:srgbClr val="B0E0E6"/>
                </a:highlight>
              </a:defRPr>
            </a:lvl5pPr>
            <a:lvl6pPr lvl="5">
              <a:lnSpc>
                <a:spcPct val="115000"/>
              </a:lnSpc>
              <a:spcBef>
                <a:spcPts val="0"/>
              </a:spcBef>
              <a:spcAft>
                <a:spcPts val="0"/>
              </a:spcAft>
              <a:buClr>
                <a:srgbClr val="222222"/>
              </a:buClr>
              <a:buSzPts val="6000"/>
              <a:buNone/>
              <a:defRPr sz="6000">
                <a:solidFill>
                  <a:srgbClr val="222222"/>
                </a:solidFill>
                <a:highlight>
                  <a:srgbClr val="B0E0E6"/>
                </a:highlight>
              </a:defRPr>
            </a:lvl6pPr>
            <a:lvl7pPr lvl="6">
              <a:lnSpc>
                <a:spcPct val="115000"/>
              </a:lnSpc>
              <a:spcBef>
                <a:spcPts val="0"/>
              </a:spcBef>
              <a:spcAft>
                <a:spcPts val="0"/>
              </a:spcAft>
              <a:buClr>
                <a:srgbClr val="222222"/>
              </a:buClr>
              <a:buSzPts val="6000"/>
              <a:buNone/>
              <a:defRPr sz="6000">
                <a:solidFill>
                  <a:srgbClr val="222222"/>
                </a:solidFill>
                <a:highlight>
                  <a:srgbClr val="B0E0E6"/>
                </a:highlight>
              </a:defRPr>
            </a:lvl7pPr>
            <a:lvl8pPr lvl="7">
              <a:lnSpc>
                <a:spcPct val="115000"/>
              </a:lnSpc>
              <a:spcBef>
                <a:spcPts val="0"/>
              </a:spcBef>
              <a:spcAft>
                <a:spcPts val="0"/>
              </a:spcAft>
              <a:buClr>
                <a:srgbClr val="222222"/>
              </a:buClr>
              <a:buSzPts val="6000"/>
              <a:buNone/>
              <a:defRPr sz="6000">
                <a:solidFill>
                  <a:srgbClr val="222222"/>
                </a:solidFill>
                <a:highlight>
                  <a:srgbClr val="B0E0E6"/>
                </a:highlight>
              </a:defRPr>
            </a:lvl8pPr>
            <a:lvl9pPr lvl="8">
              <a:lnSpc>
                <a:spcPct val="115000"/>
              </a:lnSpc>
              <a:spcBef>
                <a:spcPts val="0"/>
              </a:spcBef>
              <a:spcAft>
                <a:spcPts val="0"/>
              </a:spcAft>
              <a:buClr>
                <a:srgbClr val="222222"/>
              </a:buClr>
              <a:buSzPts val="6000"/>
              <a:buNone/>
              <a:defRPr sz="6000">
                <a:solidFill>
                  <a:srgbClr val="222222"/>
                </a:solidFill>
                <a:highlight>
                  <a:srgbClr val="B0E0E6"/>
                </a:high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10B36FE-C251-476E-82B1-D755B9130319}" type="datetime1">
              <a:rPr lang="pt-PT" smtClean="0"/>
              <a:t>24/06/2018</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480F526B-C310-4E47-9178-1EB24805F2A0}" type="slidenum">
              <a:rPr lang="pt-PT" smtClean="0"/>
              <a:t>‹#›</a:t>
            </a:fld>
            <a:endParaRPr lang="pt-PT"/>
          </a:p>
        </p:txBody>
      </p:sp>
    </p:spTree>
    <p:extLst>
      <p:ext uri="{BB962C8B-B14F-4D97-AF65-F5344CB8AC3E}">
        <p14:creationId xmlns:p14="http://schemas.microsoft.com/office/powerpoint/2010/main" val="13792553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1pPr>
            <a:lvl2pPr lvl="1">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2pPr>
            <a:lvl3pPr lvl="2">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3pPr>
            <a:lvl4pPr lvl="3">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4pPr>
            <a:lvl5pPr lvl="4">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5pPr>
            <a:lvl6pPr lvl="5">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6pPr>
            <a:lvl7pPr lvl="6">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7pPr>
            <a:lvl8pPr lvl="7">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8pPr>
            <a:lvl9pPr lvl="8">
              <a:spcBef>
                <a:spcPts val="0"/>
              </a:spcBef>
              <a:spcAft>
                <a:spcPts val="0"/>
              </a:spcAft>
              <a:buClr>
                <a:srgbClr val="FFFFFF"/>
              </a:buClr>
              <a:buSzPts val="3600"/>
              <a:buFont typeface="Nixie One"/>
              <a:buNone/>
              <a:defRPr sz="3600">
                <a:solidFill>
                  <a:srgbClr val="FFFFFF"/>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lstStyle>
            <a:lvl1pPr marL="457200" lvl="0" indent="-406400">
              <a:spcBef>
                <a:spcPts val="600"/>
              </a:spcBef>
              <a:spcAft>
                <a:spcPts val="0"/>
              </a:spcAft>
              <a:buClr>
                <a:srgbClr val="FFFFFF"/>
              </a:buClr>
              <a:buSzPts val="2800"/>
              <a:buFont typeface="Raleway"/>
              <a:buChar char="◎"/>
              <a:defRPr sz="28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4pPr>
            <a:lvl5pPr marL="2286000" lvl="4"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5pPr>
            <a:lvl6pPr marL="2743200" lvl="5"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6pPr>
            <a:lvl7pPr marL="3200400" lvl="6"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7pPr>
            <a:lvl8pPr marL="3657600" lvl="7"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8pPr>
            <a:lvl9pPr marL="4114800" lvl="8"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7"/>
        <p:cNvGrpSpPr/>
        <p:nvPr/>
      </p:nvGrpSpPr>
      <p:grpSpPr>
        <a:xfrm>
          <a:off x="0" y="0"/>
          <a:ext cx="0" cy="0"/>
          <a:chOff x="0" y="0"/>
          <a:chExt cx="0" cy="0"/>
        </a:xfrm>
      </p:grpSpPr>
      <p:sp>
        <p:nvSpPr>
          <p:cNvPr id="7" name="Retângulo 3">
            <a:extLst>
              <a:ext uri="{FF2B5EF4-FFF2-40B4-BE49-F238E27FC236}">
                <a16:creationId xmlns:a16="http://schemas.microsoft.com/office/drawing/2014/main" id="{DE646C81-6040-48DE-A58B-EDE1386B1580}"/>
              </a:ext>
            </a:extLst>
          </p:cNvPr>
          <p:cNvSpPr/>
          <p:nvPr/>
        </p:nvSpPr>
        <p:spPr>
          <a:xfrm>
            <a:off x="0" y="1"/>
            <a:ext cx="12192000" cy="4970834"/>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4" name="Picture 3">
            <a:extLst>
              <a:ext uri="{FF2B5EF4-FFF2-40B4-BE49-F238E27FC236}">
                <a16:creationId xmlns:a16="http://schemas.microsoft.com/office/drawing/2014/main" id="{4A6C69DE-4E7C-4152-8152-0750727AA2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4047" y="257321"/>
            <a:ext cx="1984092" cy="1085769"/>
          </a:xfrm>
          <a:prstGeom prst="rect">
            <a:avLst/>
          </a:prstGeom>
        </p:spPr>
      </p:pic>
      <p:cxnSp>
        <p:nvCxnSpPr>
          <p:cNvPr id="8" name="Conexão reta 17">
            <a:extLst>
              <a:ext uri="{FF2B5EF4-FFF2-40B4-BE49-F238E27FC236}">
                <a16:creationId xmlns:a16="http://schemas.microsoft.com/office/drawing/2014/main" id="{40E9C2C0-62A7-44D8-B5E8-F6F36306B3AF}"/>
              </a:ext>
            </a:extLst>
          </p:cNvPr>
          <p:cNvCxnSpPr>
            <a:cxnSpLocks/>
          </p:cNvCxnSpPr>
          <p:nvPr/>
        </p:nvCxnSpPr>
        <p:spPr>
          <a:xfrm>
            <a:off x="600118" y="666555"/>
            <a:ext cx="0" cy="2762445"/>
          </a:xfrm>
          <a:prstGeom prst="line">
            <a:avLst/>
          </a:prstGeom>
          <a:ln w="698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Shape 39">
            <a:extLst>
              <a:ext uri="{FF2B5EF4-FFF2-40B4-BE49-F238E27FC236}">
                <a16:creationId xmlns:a16="http://schemas.microsoft.com/office/drawing/2014/main" id="{6D02C1DB-4AB5-473D-B648-6C141D9090EE}"/>
              </a:ext>
            </a:extLst>
          </p:cNvPr>
          <p:cNvSpPr txBox="1">
            <a:spLocks/>
          </p:cNvSpPr>
          <p:nvPr/>
        </p:nvSpPr>
        <p:spPr>
          <a:xfrm>
            <a:off x="699923" y="4069209"/>
            <a:ext cx="3175592"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2400" b="1" dirty="0">
                <a:solidFill>
                  <a:schemeClr val="bg1"/>
                </a:solidFill>
              </a:rPr>
              <a:t>VGIS8 Group 843</a:t>
            </a:r>
          </a:p>
          <a:p>
            <a:r>
              <a:rPr lang="en-GB" sz="2400" b="1" dirty="0">
                <a:solidFill>
                  <a:schemeClr val="bg1"/>
                </a:solidFill>
              </a:rPr>
              <a:t>Rita and Atanas</a:t>
            </a:r>
            <a:endParaRPr lang="en-GB" sz="4800" b="1" dirty="0">
              <a:solidFill>
                <a:schemeClr val="bg1"/>
              </a:solidFill>
            </a:endParaRPr>
          </a:p>
        </p:txBody>
      </p:sp>
      <p:sp>
        <p:nvSpPr>
          <p:cNvPr id="10" name="Shape 39">
            <a:extLst>
              <a:ext uri="{FF2B5EF4-FFF2-40B4-BE49-F238E27FC236}">
                <a16:creationId xmlns:a16="http://schemas.microsoft.com/office/drawing/2014/main" id="{1B20BBE8-957B-4DF4-A1D2-43F3358EC518}"/>
              </a:ext>
            </a:extLst>
          </p:cNvPr>
          <p:cNvSpPr txBox="1">
            <a:spLocks/>
          </p:cNvSpPr>
          <p:nvPr/>
        </p:nvSpPr>
        <p:spPr>
          <a:xfrm>
            <a:off x="699923" y="497221"/>
            <a:ext cx="8489228" cy="2728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6400" b="1" dirty="0">
                <a:solidFill>
                  <a:schemeClr val="bg1"/>
                </a:solidFill>
                <a:effectLst>
                  <a:outerShdw blurRad="38100" dist="38100" dir="2700000" algn="tl">
                    <a:srgbClr val="000000">
                      <a:alpha val="43137"/>
                    </a:srgbClr>
                  </a:outerShdw>
                </a:effectLst>
              </a:rPr>
              <a:t>Suspicious Behavior Detection in </a:t>
            </a:r>
          </a:p>
          <a:p>
            <a:r>
              <a:rPr lang="en-US" sz="6400" b="1" dirty="0">
                <a:solidFill>
                  <a:schemeClr val="bg1"/>
                </a:solidFill>
                <a:effectLst>
                  <a:outerShdw blurRad="38100" dist="38100" dir="2700000" algn="tl">
                    <a:srgbClr val="000000">
                      <a:alpha val="43137"/>
                    </a:srgbClr>
                  </a:outerShdw>
                </a:effectLst>
              </a:rPr>
              <a:t>Video Surveillance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4AF088-AB58-409A-9657-5C3A772B3EE0}"/>
              </a:ext>
            </a:extLst>
          </p:cNvPr>
          <p:cNvPicPr>
            <a:picLocks noChangeAspect="1"/>
          </p:cNvPicPr>
          <p:nvPr/>
        </p:nvPicPr>
        <p:blipFill>
          <a:blip r:embed="rId2"/>
          <a:stretch>
            <a:fillRect/>
          </a:stretch>
        </p:blipFill>
        <p:spPr>
          <a:xfrm>
            <a:off x="8975491" y="2265567"/>
            <a:ext cx="2743200" cy="3657600"/>
          </a:xfrm>
          <a:prstGeom prst="rect">
            <a:avLst/>
          </a:prstGeom>
        </p:spPr>
      </p:pic>
      <p:pic>
        <p:nvPicPr>
          <p:cNvPr id="3" name="Picture 2">
            <a:extLst>
              <a:ext uri="{FF2B5EF4-FFF2-40B4-BE49-F238E27FC236}">
                <a16:creationId xmlns:a16="http://schemas.microsoft.com/office/drawing/2014/main" id="{2964F89B-A5D8-4597-92D1-FFB2A2641D76}"/>
              </a:ext>
            </a:extLst>
          </p:cNvPr>
          <p:cNvPicPr>
            <a:picLocks noChangeAspect="1"/>
          </p:cNvPicPr>
          <p:nvPr/>
        </p:nvPicPr>
        <p:blipFill>
          <a:blip r:embed="rId3"/>
          <a:stretch>
            <a:fillRect/>
          </a:stretch>
        </p:blipFill>
        <p:spPr>
          <a:xfrm>
            <a:off x="5916706" y="2265567"/>
            <a:ext cx="2743200" cy="3657600"/>
          </a:xfrm>
          <a:prstGeom prst="rect">
            <a:avLst/>
          </a:prstGeom>
        </p:spPr>
      </p:pic>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Pre-processing</a:t>
            </a:r>
          </a:p>
        </p:txBody>
      </p:sp>
      <p:sp>
        <p:nvSpPr>
          <p:cNvPr id="11" name="Shape 76">
            <a:extLst>
              <a:ext uri="{FF2B5EF4-FFF2-40B4-BE49-F238E27FC236}">
                <a16:creationId xmlns:a16="http://schemas.microsoft.com/office/drawing/2014/main" id="{6A7E5659-0567-4C58-9A54-0DE0528F4CA3}"/>
              </a:ext>
            </a:extLst>
          </p:cNvPr>
          <p:cNvSpPr txBox="1">
            <a:spLocks/>
          </p:cNvSpPr>
          <p:nvPr/>
        </p:nvSpPr>
        <p:spPr>
          <a:xfrm>
            <a:off x="6599930" y="5922763"/>
            <a:ext cx="1376751"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Binary image. </a:t>
            </a:r>
            <a:endParaRPr lang="en-US" sz="900" i="1" dirty="0">
              <a:solidFill>
                <a:schemeClr val="tx1">
                  <a:lumMod val="65000"/>
                  <a:lumOff val="35000"/>
                </a:schemeClr>
              </a:solidFill>
            </a:endParaRPr>
          </a:p>
        </p:txBody>
      </p:sp>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0" y="2049734"/>
            <a:ext cx="4223391" cy="4272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After the background subtraction, the binarization of the image takes place by thresholding the image.</a:t>
            </a:r>
          </a:p>
          <a:p>
            <a:pPr>
              <a:spcAft>
                <a:spcPts val="600"/>
              </a:spcAft>
              <a:buClr>
                <a:schemeClr val="tx1">
                  <a:lumMod val="65000"/>
                  <a:lumOff val="35000"/>
                </a:schemeClr>
              </a:buClr>
            </a:pPr>
            <a:r>
              <a:rPr lang="en-GB" sz="2400" dirty="0">
                <a:solidFill>
                  <a:schemeClr val="tx1">
                    <a:lumMod val="65000"/>
                    <a:lumOff val="35000"/>
                  </a:schemeClr>
                </a:solidFill>
              </a:rPr>
              <a:t>Noise in the frame is corrected by applying a median filter to the frame.</a:t>
            </a:r>
          </a:p>
        </p:txBody>
      </p:sp>
      <p:sp>
        <p:nvSpPr>
          <p:cNvPr id="10" name="Shape 76">
            <a:extLst>
              <a:ext uri="{FF2B5EF4-FFF2-40B4-BE49-F238E27FC236}">
                <a16:creationId xmlns:a16="http://schemas.microsoft.com/office/drawing/2014/main" id="{12CF28A1-0704-41DD-8E38-A20A8D2AF1A8}"/>
              </a:ext>
            </a:extLst>
          </p:cNvPr>
          <p:cNvSpPr txBox="1">
            <a:spLocks/>
          </p:cNvSpPr>
          <p:nvPr/>
        </p:nvSpPr>
        <p:spPr>
          <a:xfrm>
            <a:off x="9658715" y="5933785"/>
            <a:ext cx="1376751"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Median filter. </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140237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logo&#10;&#10;Description generated with very high confidence">
            <a:extLst>
              <a:ext uri="{FF2B5EF4-FFF2-40B4-BE49-F238E27FC236}">
                <a16:creationId xmlns:a16="http://schemas.microsoft.com/office/drawing/2014/main" id="{07A188C3-4578-4FC6-888D-3BF159EC9573}"/>
              </a:ext>
            </a:extLst>
          </p:cNvPr>
          <p:cNvPicPr>
            <a:picLocks noChangeAspect="1"/>
          </p:cNvPicPr>
          <p:nvPr/>
        </p:nvPicPr>
        <p:blipFill>
          <a:blip r:embed="rId2"/>
          <a:stretch>
            <a:fillRect/>
          </a:stretch>
        </p:blipFill>
        <p:spPr>
          <a:xfrm>
            <a:off x="8510515" y="2256328"/>
            <a:ext cx="2743200" cy="3657600"/>
          </a:xfrm>
          <a:prstGeom prst="rect">
            <a:avLst/>
          </a:prstGeom>
        </p:spPr>
      </p:pic>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Pre-processing</a:t>
            </a:r>
          </a:p>
        </p:txBody>
      </p:sp>
      <p:sp>
        <p:nvSpPr>
          <p:cNvPr id="11" name="Shape 76">
            <a:extLst>
              <a:ext uri="{FF2B5EF4-FFF2-40B4-BE49-F238E27FC236}">
                <a16:creationId xmlns:a16="http://schemas.microsoft.com/office/drawing/2014/main" id="{6A7E5659-0567-4C58-9A54-0DE0528F4CA3}"/>
              </a:ext>
            </a:extLst>
          </p:cNvPr>
          <p:cNvSpPr txBox="1">
            <a:spLocks/>
          </p:cNvSpPr>
          <p:nvPr/>
        </p:nvSpPr>
        <p:spPr>
          <a:xfrm>
            <a:off x="8345145" y="5913928"/>
            <a:ext cx="3073939" cy="875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with Closing morphological operation applied</a:t>
            </a:r>
            <a:r>
              <a:rPr lang="en-US" sz="1400" dirty="0">
                <a:solidFill>
                  <a:schemeClr val="tx1">
                    <a:lumMod val="65000"/>
                    <a:lumOff val="35000"/>
                  </a:schemeClr>
                </a:solidFill>
              </a:rPr>
              <a:t>. </a:t>
            </a:r>
            <a:endParaRPr lang="en-US" sz="900" i="1" dirty="0">
              <a:solidFill>
                <a:schemeClr val="tx1">
                  <a:lumMod val="65000"/>
                  <a:lumOff val="35000"/>
                </a:schemeClr>
              </a:solidFill>
            </a:endParaRPr>
          </a:p>
        </p:txBody>
      </p:sp>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0" y="2049735"/>
            <a:ext cx="7264080" cy="405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Lastly, the morphological operation of Closing is applied to the frame.</a:t>
            </a:r>
          </a:p>
          <a:p>
            <a:pPr>
              <a:spcAft>
                <a:spcPts val="600"/>
              </a:spcAft>
              <a:buClr>
                <a:schemeClr val="tx1">
                  <a:lumMod val="65000"/>
                  <a:lumOff val="35000"/>
                </a:schemeClr>
              </a:buClr>
            </a:pPr>
            <a:r>
              <a:rPr lang="en-GB" sz="2400" dirty="0">
                <a:solidFill>
                  <a:schemeClr val="tx1">
                    <a:lumMod val="65000"/>
                    <a:lumOff val="35000"/>
                  </a:schemeClr>
                </a:solidFill>
              </a:rPr>
              <a:t>A morphological operator takes as input a binary image and a kernel and combines them using an operation.</a:t>
            </a:r>
          </a:p>
          <a:p>
            <a:pPr>
              <a:spcAft>
                <a:spcPts val="600"/>
              </a:spcAft>
              <a:buClr>
                <a:schemeClr val="tx1">
                  <a:lumMod val="65000"/>
                  <a:lumOff val="35000"/>
                </a:schemeClr>
              </a:buClr>
            </a:pPr>
            <a:r>
              <a:rPr lang="en-GB" sz="2400" dirty="0">
                <a:solidFill>
                  <a:schemeClr val="tx1">
                    <a:lumMod val="65000"/>
                    <a:lumOff val="35000"/>
                  </a:schemeClr>
                </a:solidFill>
              </a:rPr>
              <a:t>The Closing operator is a combination of Dilation and Erosion.</a:t>
            </a:r>
          </a:p>
        </p:txBody>
      </p:sp>
      <p:pic>
        <p:nvPicPr>
          <p:cNvPr id="5" name="Picture 4">
            <a:extLst>
              <a:ext uri="{FF2B5EF4-FFF2-40B4-BE49-F238E27FC236}">
                <a16:creationId xmlns:a16="http://schemas.microsoft.com/office/drawing/2014/main" id="{C075EE38-4359-456C-891E-DB7DA4BB28AB}"/>
              </a:ext>
            </a:extLst>
          </p:cNvPr>
          <p:cNvPicPr>
            <a:picLocks noChangeAspect="1"/>
          </p:cNvPicPr>
          <p:nvPr/>
        </p:nvPicPr>
        <p:blipFill rotWithShape="1">
          <a:blip r:embed="rId3"/>
          <a:srcRect l="43165" t="66525" r="19894" b="26666"/>
          <a:stretch/>
        </p:blipFill>
        <p:spPr>
          <a:xfrm>
            <a:off x="1289157" y="5487339"/>
            <a:ext cx="4114801" cy="426589"/>
          </a:xfrm>
          <a:prstGeom prst="rect">
            <a:avLst/>
          </a:prstGeom>
        </p:spPr>
      </p:pic>
    </p:spTree>
    <p:extLst>
      <p:ext uri="{BB962C8B-B14F-4D97-AF65-F5344CB8AC3E}">
        <p14:creationId xmlns:p14="http://schemas.microsoft.com/office/powerpoint/2010/main" val="340817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green&#10;&#10;Description generated with high confidence">
            <a:extLst>
              <a:ext uri="{FF2B5EF4-FFF2-40B4-BE49-F238E27FC236}">
                <a16:creationId xmlns:a16="http://schemas.microsoft.com/office/drawing/2014/main" id="{EAE85F1F-84B7-4BA1-9C03-FE844765F518}"/>
              </a:ext>
            </a:extLst>
          </p:cNvPr>
          <p:cNvPicPr>
            <a:picLocks noChangeAspect="1"/>
          </p:cNvPicPr>
          <p:nvPr/>
        </p:nvPicPr>
        <p:blipFill>
          <a:blip r:embed="rId2"/>
          <a:stretch>
            <a:fillRect/>
          </a:stretch>
        </p:blipFill>
        <p:spPr>
          <a:xfrm>
            <a:off x="8509284" y="2256327"/>
            <a:ext cx="2743200" cy="3657600"/>
          </a:xfrm>
          <a:prstGeom prst="rect">
            <a:avLst/>
          </a:prstGeom>
        </p:spPr>
      </p:pic>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BLOB Fusion</a:t>
            </a:r>
          </a:p>
        </p:txBody>
      </p:sp>
      <p:sp>
        <p:nvSpPr>
          <p:cNvPr id="11" name="Shape 76">
            <a:extLst>
              <a:ext uri="{FF2B5EF4-FFF2-40B4-BE49-F238E27FC236}">
                <a16:creationId xmlns:a16="http://schemas.microsoft.com/office/drawing/2014/main" id="{6A7E5659-0567-4C58-9A54-0DE0528F4CA3}"/>
              </a:ext>
            </a:extLst>
          </p:cNvPr>
          <p:cNvSpPr txBox="1">
            <a:spLocks/>
          </p:cNvSpPr>
          <p:nvPr/>
        </p:nvSpPr>
        <p:spPr>
          <a:xfrm>
            <a:off x="8271593" y="5923497"/>
            <a:ext cx="3221042" cy="798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Binary image with bounding boxes</a:t>
            </a:r>
          </a:p>
          <a:p>
            <a:pPr marL="50800" indent="0" algn="ctr">
              <a:buNone/>
            </a:pPr>
            <a:r>
              <a:rPr lang="en-GB" sz="1400" dirty="0">
                <a:solidFill>
                  <a:schemeClr val="tx1">
                    <a:lumMod val="65000"/>
                    <a:lumOff val="35000"/>
                  </a:schemeClr>
                </a:solidFill>
              </a:rPr>
              <a:t>surrounding detected BLOBs.</a:t>
            </a:r>
            <a:endParaRPr lang="en-US" sz="900" i="1" dirty="0">
              <a:solidFill>
                <a:schemeClr val="tx1">
                  <a:lumMod val="65000"/>
                  <a:lumOff val="35000"/>
                </a:schemeClr>
              </a:solidFill>
            </a:endParaRPr>
          </a:p>
        </p:txBody>
      </p:sp>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1" y="2049734"/>
            <a:ext cx="3785338" cy="3864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To correct cases where the segmentation of a person is split into more than one BLOB, a BLOB fusion algorithm was implemented.</a:t>
            </a:r>
          </a:p>
        </p:txBody>
      </p:sp>
      <p:pic>
        <p:nvPicPr>
          <p:cNvPr id="7" name="Picture 6" descr="A picture containing indoor, ground, object, building&#10;&#10;Description generated with high confidence">
            <a:extLst>
              <a:ext uri="{FF2B5EF4-FFF2-40B4-BE49-F238E27FC236}">
                <a16:creationId xmlns:a16="http://schemas.microsoft.com/office/drawing/2014/main" id="{CDB925DB-1E9F-4EB2-ADED-4CC9E570A7EC}"/>
              </a:ext>
            </a:extLst>
          </p:cNvPr>
          <p:cNvPicPr>
            <a:picLocks noChangeAspect="1"/>
          </p:cNvPicPr>
          <p:nvPr/>
        </p:nvPicPr>
        <p:blipFill>
          <a:blip r:embed="rId3"/>
          <a:stretch>
            <a:fillRect/>
          </a:stretch>
        </p:blipFill>
        <p:spPr>
          <a:xfrm>
            <a:off x="5169504" y="2256328"/>
            <a:ext cx="2743200" cy="3657600"/>
          </a:xfrm>
          <a:prstGeom prst="rect">
            <a:avLst/>
          </a:prstGeom>
        </p:spPr>
      </p:pic>
      <p:sp>
        <p:nvSpPr>
          <p:cNvPr id="13" name="Shape 76">
            <a:extLst>
              <a:ext uri="{FF2B5EF4-FFF2-40B4-BE49-F238E27FC236}">
                <a16:creationId xmlns:a16="http://schemas.microsoft.com/office/drawing/2014/main" id="{7D29449F-1A6B-4950-8ECD-1A4541FDC960}"/>
              </a:ext>
            </a:extLst>
          </p:cNvPr>
          <p:cNvSpPr txBox="1">
            <a:spLocks/>
          </p:cNvSpPr>
          <p:nvPr/>
        </p:nvSpPr>
        <p:spPr>
          <a:xfrm>
            <a:off x="6132564" y="5913927"/>
            <a:ext cx="824795" cy="408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1480849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BLOB Fusion</a:t>
            </a:r>
          </a:p>
        </p:txBody>
      </p:sp>
      <mc:AlternateContent xmlns:mc="http://schemas.openxmlformats.org/markup-compatibility/2006" xmlns:a14="http://schemas.microsoft.com/office/drawing/2010/main">
        <mc:Choice Requires="a14">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1" y="2049734"/>
                <a:ext cx="6905688" cy="3864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Each detected BLOB in the image is characterized by their upper left and lower right corners coordinates (</a:t>
                </a:r>
                <a14:m>
                  <m:oMath xmlns:m="http://schemas.openxmlformats.org/officeDocument/2006/math">
                    <m:sSub>
                      <m:sSubPr>
                        <m:ctrlPr>
                          <a:rPr lang="en-GB" sz="2400" i="1">
                            <a:solidFill>
                              <a:schemeClr val="tx1">
                                <a:lumMod val="65000"/>
                                <a:lumOff val="35000"/>
                              </a:schemeClr>
                            </a:solidFill>
                            <a:latin typeface="Cambria Math" panose="02040503050406030204" pitchFamily="18" charset="0"/>
                          </a:rPr>
                        </m:ctrlPr>
                      </m:sSubPr>
                      <m:e>
                        <m:r>
                          <a:rPr lang="en-GB" sz="2400" b="0" i="1" smtClean="0">
                            <a:solidFill>
                              <a:schemeClr val="tx1">
                                <a:lumMod val="65000"/>
                                <a:lumOff val="35000"/>
                              </a:schemeClr>
                            </a:solidFill>
                            <a:latin typeface="Cambria Math" panose="02040503050406030204" pitchFamily="18" charset="0"/>
                          </a:rPr>
                          <m:t>𝑥</m:t>
                        </m:r>
                      </m:e>
                      <m:sub>
                        <m:r>
                          <a:rPr lang="en-GB" sz="2400" i="1">
                            <a:solidFill>
                              <a:schemeClr val="tx1">
                                <a:lumMod val="65000"/>
                                <a:lumOff val="35000"/>
                              </a:schemeClr>
                            </a:solidFill>
                            <a:latin typeface="Cambria Math" panose="02040503050406030204" pitchFamily="18" charset="0"/>
                          </a:rPr>
                          <m:t>1</m:t>
                        </m:r>
                      </m:sub>
                    </m:sSub>
                  </m:oMath>
                </a14:m>
                <a:r>
                  <a:rPr lang="en-GB" sz="2400" dirty="0">
                    <a:solidFill>
                      <a:schemeClr val="tx1">
                        <a:lumMod val="65000"/>
                        <a:lumOff val="35000"/>
                      </a:schemeClr>
                    </a:solidFill>
                  </a:rPr>
                  <a:t>, </a:t>
                </a:r>
                <a14:m>
                  <m:oMath xmlns:m="http://schemas.openxmlformats.org/officeDocument/2006/math">
                    <m:sSub>
                      <m:sSubPr>
                        <m:ctrlPr>
                          <a:rPr lang="en-GB" sz="2400" i="1">
                            <a:solidFill>
                              <a:schemeClr val="tx1">
                                <a:lumMod val="65000"/>
                                <a:lumOff val="35000"/>
                              </a:schemeClr>
                            </a:solidFill>
                            <a:latin typeface="Cambria Math" panose="02040503050406030204" pitchFamily="18" charset="0"/>
                          </a:rPr>
                        </m:ctrlPr>
                      </m:sSubPr>
                      <m:e>
                        <m:r>
                          <a:rPr lang="en-GB" sz="2400" b="0" i="1" smtClean="0">
                            <a:solidFill>
                              <a:schemeClr val="tx1">
                                <a:lumMod val="65000"/>
                                <a:lumOff val="35000"/>
                              </a:schemeClr>
                            </a:solidFill>
                            <a:latin typeface="Cambria Math" panose="02040503050406030204" pitchFamily="18" charset="0"/>
                          </a:rPr>
                          <m:t>𝑦</m:t>
                        </m:r>
                      </m:e>
                      <m:sub>
                        <m:r>
                          <a:rPr lang="en-GB" sz="2400" i="1">
                            <a:solidFill>
                              <a:schemeClr val="tx1">
                                <a:lumMod val="65000"/>
                                <a:lumOff val="35000"/>
                              </a:schemeClr>
                            </a:solidFill>
                            <a:latin typeface="Cambria Math" panose="02040503050406030204" pitchFamily="18" charset="0"/>
                          </a:rPr>
                          <m:t>1</m:t>
                        </m:r>
                      </m:sub>
                    </m:sSub>
                  </m:oMath>
                </a14:m>
                <a:r>
                  <a:rPr lang="en-GB" sz="2400" dirty="0">
                    <a:solidFill>
                      <a:schemeClr val="tx1">
                        <a:lumMod val="65000"/>
                        <a:lumOff val="35000"/>
                      </a:schemeClr>
                    </a:solidFill>
                  </a:rPr>
                  <a:t>, </a:t>
                </a:r>
                <a14:m>
                  <m:oMath xmlns:m="http://schemas.openxmlformats.org/officeDocument/2006/math">
                    <m:sSub>
                      <m:sSubPr>
                        <m:ctrlPr>
                          <a:rPr lang="en-GB" sz="2400" i="1">
                            <a:solidFill>
                              <a:schemeClr val="tx1">
                                <a:lumMod val="65000"/>
                                <a:lumOff val="35000"/>
                              </a:schemeClr>
                            </a:solidFill>
                            <a:latin typeface="Cambria Math" panose="02040503050406030204" pitchFamily="18" charset="0"/>
                          </a:rPr>
                        </m:ctrlPr>
                      </m:sSubPr>
                      <m:e>
                        <m:r>
                          <a:rPr lang="en-GB" sz="2400" b="0" i="1" smtClean="0">
                            <a:solidFill>
                              <a:schemeClr val="tx1">
                                <a:lumMod val="65000"/>
                                <a:lumOff val="35000"/>
                              </a:schemeClr>
                            </a:solidFill>
                            <a:latin typeface="Cambria Math" panose="02040503050406030204" pitchFamily="18" charset="0"/>
                          </a:rPr>
                          <m:t>𝑥</m:t>
                        </m:r>
                      </m:e>
                      <m:sub>
                        <m:r>
                          <a:rPr lang="en-GB" sz="2400" b="0" i="1" smtClean="0">
                            <a:solidFill>
                              <a:schemeClr val="tx1">
                                <a:lumMod val="65000"/>
                                <a:lumOff val="35000"/>
                              </a:schemeClr>
                            </a:solidFill>
                            <a:latin typeface="Cambria Math" panose="02040503050406030204" pitchFamily="18" charset="0"/>
                          </a:rPr>
                          <m:t>2</m:t>
                        </m:r>
                      </m:sub>
                    </m:sSub>
                  </m:oMath>
                </a14:m>
                <a:r>
                  <a:rPr lang="en-GB" sz="2400" dirty="0">
                    <a:solidFill>
                      <a:schemeClr val="tx1">
                        <a:lumMod val="65000"/>
                        <a:lumOff val="35000"/>
                      </a:schemeClr>
                    </a:solidFill>
                  </a:rPr>
                  <a:t>, </a:t>
                </a:r>
                <a14:m>
                  <m:oMath xmlns:m="http://schemas.openxmlformats.org/officeDocument/2006/math">
                    <m:sSub>
                      <m:sSubPr>
                        <m:ctrlPr>
                          <a:rPr lang="en-GB" sz="2400" i="1">
                            <a:solidFill>
                              <a:schemeClr val="tx1">
                                <a:lumMod val="65000"/>
                                <a:lumOff val="35000"/>
                              </a:schemeClr>
                            </a:solidFill>
                            <a:latin typeface="Cambria Math" panose="02040503050406030204" pitchFamily="18" charset="0"/>
                          </a:rPr>
                        </m:ctrlPr>
                      </m:sSubPr>
                      <m:e>
                        <m:r>
                          <a:rPr lang="en-GB" sz="2400" b="0" i="1" smtClean="0">
                            <a:solidFill>
                              <a:schemeClr val="tx1">
                                <a:lumMod val="65000"/>
                                <a:lumOff val="35000"/>
                              </a:schemeClr>
                            </a:solidFill>
                            <a:latin typeface="Cambria Math" panose="02040503050406030204" pitchFamily="18" charset="0"/>
                          </a:rPr>
                          <m:t>𝑦</m:t>
                        </m:r>
                      </m:e>
                      <m:sub>
                        <m:r>
                          <a:rPr lang="en-GB" sz="2400" b="0" i="1" smtClean="0">
                            <a:solidFill>
                              <a:schemeClr val="tx1">
                                <a:lumMod val="65000"/>
                                <a:lumOff val="35000"/>
                              </a:schemeClr>
                            </a:solidFill>
                            <a:latin typeface="Cambria Math" panose="02040503050406030204" pitchFamily="18" charset="0"/>
                          </a:rPr>
                          <m:t>2</m:t>
                        </m:r>
                      </m:sub>
                    </m:sSub>
                  </m:oMath>
                </a14:m>
                <a:r>
                  <a:rPr lang="en-GB" sz="2400" dirty="0">
                    <a:solidFill>
                      <a:schemeClr val="tx1">
                        <a:lumMod val="65000"/>
                        <a:lumOff val="35000"/>
                      </a:schemeClr>
                    </a:solidFill>
                  </a:rPr>
                  <a:t>). </a:t>
                </a:r>
              </a:p>
              <a:p>
                <a:pPr>
                  <a:spcAft>
                    <a:spcPts val="600"/>
                  </a:spcAft>
                  <a:buClr>
                    <a:schemeClr val="tx1">
                      <a:lumMod val="65000"/>
                      <a:lumOff val="35000"/>
                    </a:schemeClr>
                  </a:buClr>
                </a:pPr>
                <a:r>
                  <a:rPr lang="en-GB" sz="2400" dirty="0">
                    <a:solidFill>
                      <a:schemeClr val="tx1">
                        <a:lumMod val="65000"/>
                        <a:lumOff val="35000"/>
                      </a:schemeClr>
                    </a:solidFill>
                  </a:rPr>
                  <a:t>Two BLOBs are fused together if they pass all of the three conditions imposed.</a:t>
                </a:r>
              </a:p>
            </p:txBody>
          </p:sp>
        </mc:Choice>
        <mc:Fallback xmlns="">
          <p:sp>
            <p:nvSpPr>
              <p:cNvPr id="12" name="Shape 76">
                <a:extLst>
                  <a:ext uri="{FF2B5EF4-FFF2-40B4-BE49-F238E27FC236}">
                    <a16:creationId xmlns:a16="http://schemas.microsoft.com/office/drawing/2014/main" id="{211EF631-FD99-4161-B0BB-48831270C457}"/>
                  </a:ext>
                </a:extLst>
              </p:cNvPr>
              <p:cNvSpPr txBox="1">
                <a:spLocks noRot="1" noChangeAspect="1" noMove="1" noResize="1" noEditPoints="1" noAdjustHandles="1" noChangeArrowheads="1" noChangeShapeType="1" noTextEdit="1"/>
              </p:cNvSpPr>
              <p:nvPr/>
            </p:nvSpPr>
            <p:spPr>
              <a:xfrm>
                <a:off x="794071" y="2049734"/>
                <a:ext cx="6905688" cy="3864194"/>
              </a:xfrm>
              <a:prstGeom prst="rect">
                <a:avLst/>
              </a:prstGeom>
              <a:blipFill>
                <a:blip r:embed="rId2"/>
                <a:stretch>
                  <a:fillRect l="-530"/>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89650EBF-763A-4B8C-9CB0-3B72DE8D76E2}"/>
              </a:ext>
            </a:extLst>
          </p:cNvPr>
          <p:cNvPicPr>
            <a:picLocks noChangeAspect="1"/>
          </p:cNvPicPr>
          <p:nvPr/>
        </p:nvPicPr>
        <p:blipFill>
          <a:blip r:embed="rId3"/>
          <a:stretch>
            <a:fillRect/>
          </a:stretch>
        </p:blipFill>
        <p:spPr>
          <a:xfrm>
            <a:off x="8336175" y="2133981"/>
            <a:ext cx="3238500" cy="3695700"/>
          </a:xfrm>
          <a:prstGeom prst="rect">
            <a:avLst/>
          </a:prstGeom>
        </p:spPr>
      </p:pic>
    </p:spTree>
    <p:extLst>
      <p:ext uri="{BB962C8B-B14F-4D97-AF65-F5344CB8AC3E}">
        <p14:creationId xmlns:p14="http://schemas.microsoft.com/office/powerpoint/2010/main" val="413416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Fusion condition 1</a:t>
            </a:r>
          </a:p>
        </p:txBody>
      </p:sp>
      <p:pic>
        <p:nvPicPr>
          <p:cNvPr id="2" name="Picture 1">
            <a:extLst>
              <a:ext uri="{FF2B5EF4-FFF2-40B4-BE49-F238E27FC236}">
                <a16:creationId xmlns:a16="http://schemas.microsoft.com/office/drawing/2014/main" id="{FCAC04C0-CF9B-42A8-854D-0D7FE981F511}"/>
              </a:ext>
            </a:extLst>
          </p:cNvPr>
          <p:cNvPicPr>
            <a:picLocks noChangeAspect="1"/>
          </p:cNvPicPr>
          <p:nvPr/>
        </p:nvPicPr>
        <p:blipFill rotWithShape="1">
          <a:blip r:embed="rId2"/>
          <a:srcRect l="41649" t="36879" r="28830" b="48647"/>
          <a:stretch/>
        </p:blipFill>
        <p:spPr>
          <a:xfrm>
            <a:off x="1338818" y="3838418"/>
            <a:ext cx="3599234" cy="992623"/>
          </a:xfrm>
          <a:prstGeom prst="rect">
            <a:avLst/>
          </a:prstGeom>
        </p:spPr>
      </p:pic>
      <p:pic>
        <p:nvPicPr>
          <p:cNvPr id="10" name="Picture 9">
            <a:extLst>
              <a:ext uri="{FF2B5EF4-FFF2-40B4-BE49-F238E27FC236}">
                <a16:creationId xmlns:a16="http://schemas.microsoft.com/office/drawing/2014/main" id="{45E33678-A8B6-45A4-BEF0-48ECF29F40FC}"/>
              </a:ext>
            </a:extLst>
          </p:cNvPr>
          <p:cNvPicPr>
            <a:picLocks noChangeAspect="1"/>
          </p:cNvPicPr>
          <p:nvPr/>
        </p:nvPicPr>
        <p:blipFill rotWithShape="1">
          <a:blip r:embed="rId2"/>
          <a:srcRect l="28584" t="65174" r="14775" b="28867"/>
          <a:stretch/>
        </p:blipFill>
        <p:spPr>
          <a:xfrm>
            <a:off x="1338818" y="5192195"/>
            <a:ext cx="6905689" cy="408650"/>
          </a:xfrm>
          <a:prstGeom prst="rect">
            <a:avLst/>
          </a:prstGeom>
        </p:spPr>
      </p:pic>
      <mc:AlternateContent xmlns:mc="http://schemas.openxmlformats.org/markup-compatibility/2006" xmlns:a14="http://schemas.microsoft.com/office/drawing/2010/main">
        <mc:Choice Requires="a14">
          <p:sp>
            <p:nvSpPr>
              <p:cNvPr id="11" name="Shape 76">
                <a:extLst>
                  <a:ext uri="{FF2B5EF4-FFF2-40B4-BE49-F238E27FC236}">
                    <a16:creationId xmlns:a16="http://schemas.microsoft.com/office/drawing/2014/main" id="{775F8495-2AB9-4D86-825B-2E6F029F45BE}"/>
                  </a:ext>
                </a:extLst>
              </p:cNvPr>
              <p:cNvSpPr txBox="1">
                <a:spLocks/>
              </p:cNvSpPr>
              <p:nvPr/>
            </p:nvSpPr>
            <p:spPr>
              <a:xfrm>
                <a:off x="794070" y="2049734"/>
                <a:ext cx="7174795" cy="2259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At least one of the BLOBs must have a bounding box area lower than a given limit </a:t>
                </a:r>
                <a14:m>
                  <m:oMath xmlns:m="http://schemas.openxmlformats.org/officeDocument/2006/math">
                    <m:sSub>
                      <m:sSubPr>
                        <m:ctrlPr>
                          <a:rPr lang="en-GB" sz="2200" i="1" smtClean="0">
                            <a:solidFill>
                              <a:schemeClr val="tx1">
                                <a:lumMod val="65000"/>
                                <a:lumOff val="35000"/>
                              </a:schemeClr>
                            </a:solidFill>
                            <a:latin typeface="Cambria Math" panose="02040503050406030204" pitchFamily="18" charset="0"/>
                          </a:rPr>
                        </m:ctrlPr>
                      </m:sSubPr>
                      <m:e>
                        <m:r>
                          <a:rPr lang="en-GB" sz="2200" b="0" i="1" smtClean="0">
                            <a:solidFill>
                              <a:schemeClr val="tx1">
                                <a:lumMod val="65000"/>
                                <a:lumOff val="35000"/>
                              </a:schemeClr>
                            </a:solidFill>
                            <a:latin typeface="Cambria Math" panose="02040503050406030204" pitchFamily="18" charset="0"/>
                          </a:rPr>
                          <m:t>𝑙</m:t>
                        </m:r>
                      </m:e>
                      <m:sub>
                        <m:r>
                          <a:rPr lang="en-GB" sz="2200" b="0" i="1" smtClean="0">
                            <a:solidFill>
                              <a:schemeClr val="tx1">
                                <a:lumMod val="65000"/>
                                <a:lumOff val="35000"/>
                              </a:schemeClr>
                            </a:solidFill>
                            <a:latin typeface="Cambria Math" panose="02040503050406030204" pitchFamily="18" charset="0"/>
                          </a:rPr>
                          <m:t>1</m:t>
                        </m:r>
                      </m:sub>
                    </m:sSub>
                  </m:oMath>
                </a14:m>
                <a:r>
                  <a:rPr lang="en-GB" sz="2200" dirty="0">
                    <a:solidFill>
                      <a:schemeClr val="tx1">
                        <a:lumMod val="65000"/>
                        <a:lumOff val="35000"/>
                      </a:schemeClr>
                    </a:solidFill>
                  </a:rPr>
                  <a:t>. The limit </a:t>
                </a:r>
                <a14:m>
                  <m:oMath xmlns:m="http://schemas.openxmlformats.org/officeDocument/2006/math">
                    <m:sSub>
                      <m:sSubPr>
                        <m:ctrlPr>
                          <a:rPr lang="en-GB" sz="2200" i="1">
                            <a:solidFill>
                              <a:schemeClr val="tx1">
                                <a:lumMod val="65000"/>
                                <a:lumOff val="35000"/>
                              </a:schemeClr>
                            </a:solidFill>
                            <a:latin typeface="Cambria Math" panose="02040503050406030204" pitchFamily="18" charset="0"/>
                          </a:rPr>
                        </m:ctrlPr>
                      </m:sSubPr>
                      <m:e>
                        <m:r>
                          <a:rPr lang="en-GB" sz="2200" i="1">
                            <a:solidFill>
                              <a:schemeClr val="tx1">
                                <a:lumMod val="65000"/>
                                <a:lumOff val="35000"/>
                              </a:schemeClr>
                            </a:solidFill>
                            <a:latin typeface="Cambria Math" panose="02040503050406030204" pitchFamily="18" charset="0"/>
                          </a:rPr>
                          <m:t>𝑙</m:t>
                        </m:r>
                      </m:e>
                      <m:sub>
                        <m:r>
                          <a:rPr lang="en-GB" sz="2200" i="1">
                            <a:solidFill>
                              <a:schemeClr val="tx1">
                                <a:lumMod val="65000"/>
                                <a:lumOff val="35000"/>
                              </a:schemeClr>
                            </a:solidFill>
                            <a:latin typeface="Cambria Math" panose="02040503050406030204" pitchFamily="18" charset="0"/>
                          </a:rPr>
                          <m:t>1</m:t>
                        </m:r>
                      </m:sub>
                    </m:sSub>
                  </m:oMath>
                </a14:m>
                <a:r>
                  <a:rPr lang="en-GB" sz="2200" dirty="0">
                    <a:solidFill>
                      <a:schemeClr val="tx1">
                        <a:lumMod val="65000"/>
                        <a:lumOff val="35000"/>
                      </a:schemeClr>
                    </a:solidFill>
                  </a:rPr>
                  <a:t> is an approximated value to the average of the area of all the BLOBs in the frame.</a:t>
                </a:r>
              </a:p>
            </p:txBody>
          </p:sp>
        </mc:Choice>
        <mc:Fallback xmlns="">
          <p:sp>
            <p:nvSpPr>
              <p:cNvPr id="11" name="Shape 76">
                <a:extLst>
                  <a:ext uri="{FF2B5EF4-FFF2-40B4-BE49-F238E27FC236}">
                    <a16:creationId xmlns:a16="http://schemas.microsoft.com/office/drawing/2014/main" id="{775F8495-2AB9-4D86-825B-2E6F029F45BE}"/>
                  </a:ext>
                </a:extLst>
              </p:cNvPr>
              <p:cNvSpPr txBox="1">
                <a:spLocks noRot="1" noChangeAspect="1" noMove="1" noResize="1" noEditPoints="1" noAdjustHandles="1" noChangeArrowheads="1" noChangeShapeType="1" noTextEdit="1"/>
              </p:cNvSpPr>
              <p:nvPr/>
            </p:nvSpPr>
            <p:spPr>
              <a:xfrm>
                <a:off x="794070" y="2049734"/>
                <a:ext cx="7174795" cy="2259619"/>
              </a:xfrm>
              <a:prstGeom prst="rect">
                <a:avLst/>
              </a:prstGeom>
              <a:blipFill>
                <a:blip r:embed="rId3"/>
                <a:stretch>
                  <a:fillRect l="-510"/>
                </a:stretch>
              </a:blipFill>
              <a:ln>
                <a:noFill/>
              </a:ln>
            </p:spPr>
            <p:txBody>
              <a:bodyPr/>
              <a:lstStyle/>
              <a:p>
                <a:r>
                  <a:rPr lang="en-US">
                    <a:noFill/>
                  </a:rPr>
                  <a:t> </a:t>
                </a:r>
              </a:p>
            </p:txBody>
          </p:sp>
        </mc:Fallback>
      </mc:AlternateContent>
      <p:pic>
        <p:nvPicPr>
          <p:cNvPr id="13" name="Picture 12" descr="A close up of a logo&#10;&#10;Description generated with high confidence">
            <a:extLst>
              <a:ext uri="{FF2B5EF4-FFF2-40B4-BE49-F238E27FC236}">
                <a16:creationId xmlns:a16="http://schemas.microsoft.com/office/drawing/2014/main" id="{C6D6D1EB-1752-47D9-93AE-0B6A5B3512E2}"/>
              </a:ext>
            </a:extLst>
          </p:cNvPr>
          <p:cNvPicPr>
            <a:picLocks noChangeAspect="1"/>
          </p:cNvPicPr>
          <p:nvPr/>
        </p:nvPicPr>
        <p:blipFill>
          <a:blip r:embed="rId4"/>
          <a:stretch>
            <a:fillRect/>
          </a:stretch>
        </p:blipFill>
        <p:spPr>
          <a:xfrm>
            <a:off x="8326650" y="2143506"/>
            <a:ext cx="3248025" cy="3686175"/>
          </a:xfrm>
          <a:prstGeom prst="rect">
            <a:avLst/>
          </a:prstGeom>
        </p:spPr>
      </p:pic>
    </p:spTree>
    <p:extLst>
      <p:ext uri="{BB962C8B-B14F-4D97-AF65-F5344CB8AC3E}">
        <p14:creationId xmlns:p14="http://schemas.microsoft.com/office/powerpoint/2010/main" val="569875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Fusion condition 2</a:t>
            </a:r>
          </a:p>
        </p:txBody>
      </p:sp>
      <mc:AlternateContent xmlns:mc="http://schemas.openxmlformats.org/markup-compatibility/2006" xmlns:a14="http://schemas.microsoft.com/office/drawing/2010/main">
        <mc:Choice Requires="a14">
          <p:sp>
            <p:nvSpPr>
              <p:cNvPr id="11" name="Shape 76">
                <a:extLst>
                  <a:ext uri="{FF2B5EF4-FFF2-40B4-BE49-F238E27FC236}">
                    <a16:creationId xmlns:a16="http://schemas.microsoft.com/office/drawing/2014/main" id="{775F8495-2AB9-4D86-825B-2E6F029F45BE}"/>
                  </a:ext>
                </a:extLst>
              </p:cNvPr>
              <p:cNvSpPr txBox="1">
                <a:spLocks/>
              </p:cNvSpPr>
              <p:nvPr/>
            </p:nvSpPr>
            <p:spPr>
              <a:xfrm>
                <a:off x="794070" y="2049734"/>
                <a:ext cx="7174795" cy="325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The second condition checks the vertical distance between the BLOBs. If the absolute distance between the lower corner of one of the BLOBs and the upper corner of another one is less than the set limit </a:t>
                </a:r>
                <a14:m>
                  <m:oMath xmlns:m="http://schemas.openxmlformats.org/officeDocument/2006/math">
                    <m:sSub>
                      <m:sSubPr>
                        <m:ctrlPr>
                          <a:rPr lang="en-GB" sz="2200" i="1">
                            <a:solidFill>
                              <a:schemeClr val="tx1">
                                <a:lumMod val="65000"/>
                                <a:lumOff val="35000"/>
                              </a:schemeClr>
                            </a:solidFill>
                            <a:latin typeface="Cambria Math" panose="02040503050406030204" pitchFamily="18" charset="0"/>
                          </a:rPr>
                        </m:ctrlPr>
                      </m:sSubPr>
                      <m:e>
                        <m:r>
                          <a:rPr lang="en-GB" sz="2200" i="1">
                            <a:solidFill>
                              <a:schemeClr val="tx1">
                                <a:lumMod val="65000"/>
                                <a:lumOff val="35000"/>
                              </a:schemeClr>
                            </a:solidFill>
                            <a:latin typeface="Cambria Math" panose="02040503050406030204" pitchFamily="18" charset="0"/>
                          </a:rPr>
                          <m:t>𝑙</m:t>
                        </m:r>
                      </m:e>
                      <m:sub>
                        <m:r>
                          <a:rPr lang="en-GB" sz="2200" b="0" i="1" smtClean="0">
                            <a:solidFill>
                              <a:schemeClr val="tx1">
                                <a:lumMod val="65000"/>
                                <a:lumOff val="35000"/>
                              </a:schemeClr>
                            </a:solidFill>
                            <a:latin typeface="Cambria Math" panose="02040503050406030204" pitchFamily="18" charset="0"/>
                          </a:rPr>
                          <m:t>2</m:t>
                        </m:r>
                      </m:sub>
                    </m:sSub>
                  </m:oMath>
                </a14:m>
                <a:r>
                  <a:rPr lang="en-GB" sz="2200" dirty="0">
                    <a:solidFill>
                      <a:schemeClr val="tx1">
                        <a:lumMod val="65000"/>
                        <a:lumOff val="35000"/>
                      </a:schemeClr>
                    </a:solidFill>
                  </a:rPr>
                  <a:t>, then the BLOBs are still candidates to being fused.</a:t>
                </a:r>
              </a:p>
              <a:p>
                <a:pPr>
                  <a:spcAft>
                    <a:spcPts val="600"/>
                  </a:spcAft>
                  <a:buClr>
                    <a:schemeClr val="tx1">
                      <a:lumMod val="65000"/>
                      <a:lumOff val="35000"/>
                    </a:schemeClr>
                  </a:buClr>
                </a:pPr>
                <a14:m>
                  <m:oMath xmlns:m="http://schemas.openxmlformats.org/officeDocument/2006/math">
                    <m:sSub>
                      <m:sSubPr>
                        <m:ctrlPr>
                          <a:rPr lang="en-GB" sz="2200" i="1">
                            <a:solidFill>
                              <a:schemeClr val="tx1">
                                <a:lumMod val="65000"/>
                                <a:lumOff val="35000"/>
                              </a:schemeClr>
                            </a:solidFill>
                            <a:latin typeface="Cambria Math" panose="02040503050406030204" pitchFamily="18" charset="0"/>
                          </a:rPr>
                        </m:ctrlPr>
                      </m:sSubPr>
                      <m:e>
                        <m:r>
                          <a:rPr lang="en-GB" sz="2200" i="1">
                            <a:solidFill>
                              <a:schemeClr val="tx1">
                                <a:lumMod val="65000"/>
                                <a:lumOff val="35000"/>
                              </a:schemeClr>
                            </a:solidFill>
                            <a:latin typeface="Cambria Math" panose="02040503050406030204" pitchFamily="18" charset="0"/>
                          </a:rPr>
                          <m:t>𝑙</m:t>
                        </m:r>
                      </m:e>
                      <m:sub>
                        <m:r>
                          <a:rPr lang="en-GB" sz="2200" i="1">
                            <a:solidFill>
                              <a:schemeClr val="tx1">
                                <a:lumMod val="65000"/>
                                <a:lumOff val="35000"/>
                              </a:schemeClr>
                            </a:solidFill>
                            <a:latin typeface="Cambria Math" panose="02040503050406030204" pitchFamily="18" charset="0"/>
                          </a:rPr>
                          <m:t>2</m:t>
                        </m:r>
                      </m:sub>
                    </m:sSub>
                  </m:oMath>
                </a14:m>
                <a:r>
                  <a:rPr lang="en-GB" sz="2200" dirty="0">
                    <a:solidFill>
                      <a:schemeClr val="tx1">
                        <a:lumMod val="65000"/>
                        <a:lumOff val="35000"/>
                      </a:schemeClr>
                    </a:solidFill>
                  </a:rPr>
                  <a:t> is half of the median value of the BLOBs heights, measured throughout the video.</a:t>
                </a:r>
              </a:p>
            </p:txBody>
          </p:sp>
        </mc:Choice>
        <mc:Fallback xmlns="">
          <p:sp>
            <p:nvSpPr>
              <p:cNvPr id="11" name="Shape 76">
                <a:extLst>
                  <a:ext uri="{FF2B5EF4-FFF2-40B4-BE49-F238E27FC236}">
                    <a16:creationId xmlns:a16="http://schemas.microsoft.com/office/drawing/2014/main" id="{775F8495-2AB9-4D86-825B-2E6F029F45BE}"/>
                  </a:ext>
                </a:extLst>
              </p:cNvPr>
              <p:cNvSpPr txBox="1">
                <a:spLocks noRot="1" noChangeAspect="1" noMove="1" noResize="1" noEditPoints="1" noAdjustHandles="1" noChangeArrowheads="1" noChangeShapeType="1" noTextEdit="1"/>
              </p:cNvSpPr>
              <p:nvPr/>
            </p:nvSpPr>
            <p:spPr>
              <a:xfrm>
                <a:off x="794070" y="2049734"/>
                <a:ext cx="7174795" cy="3251840"/>
              </a:xfrm>
              <a:prstGeom prst="rect">
                <a:avLst/>
              </a:prstGeom>
              <a:blipFill>
                <a:blip r:embed="rId2"/>
                <a:stretch>
                  <a:fillRect l="-510" r="-1189"/>
                </a:stretch>
              </a:blipFill>
              <a:ln>
                <a:noFill/>
              </a:ln>
            </p:spPr>
            <p:txBody>
              <a:bodyPr/>
              <a:lstStyle/>
              <a:p>
                <a:r>
                  <a:rPr lang="en-US">
                    <a:noFill/>
                  </a:rPr>
                  <a:t> </a:t>
                </a:r>
              </a:p>
            </p:txBody>
          </p:sp>
        </mc:Fallback>
      </mc:AlternateContent>
      <p:pic>
        <p:nvPicPr>
          <p:cNvPr id="13" name="Picture 12" descr="A close up of a logo&#10;&#10;Description generated with high confidence">
            <a:extLst>
              <a:ext uri="{FF2B5EF4-FFF2-40B4-BE49-F238E27FC236}">
                <a16:creationId xmlns:a16="http://schemas.microsoft.com/office/drawing/2014/main" id="{C6D6D1EB-1752-47D9-93AE-0B6A5B3512E2}"/>
              </a:ext>
            </a:extLst>
          </p:cNvPr>
          <p:cNvPicPr>
            <a:picLocks noChangeAspect="1"/>
          </p:cNvPicPr>
          <p:nvPr/>
        </p:nvPicPr>
        <p:blipFill>
          <a:blip r:embed="rId3"/>
          <a:stretch>
            <a:fillRect/>
          </a:stretch>
        </p:blipFill>
        <p:spPr>
          <a:xfrm>
            <a:off x="8326650" y="2143506"/>
            <a:ext cx="3248025" cy="3686175"/>
          </a:xfrm>
          <a:prstGeom prst="rect">
            <a:avLst/>
          </a:prstGeom>
        </p:spPr>
      </p:pic>
      <p:pic>
        <p:nvPicPr>
          <p:cNvPr id="3" name="Picture 2">
            <a:extLst>
              <a:ext uri="{FF2B5EF4-FFF2-40B4-BE49-F238E27FC236}">
                <a16:creationId xmlns:a16="http://schemas.microsoft.com/office/drawing/2014/main" id="{C4AE2D8D-07F5-4CED-8677-3D2A713E8990}"/>
              </a:ext>
            </a:extLst>
          </p:cNvPr>
          <p:cNvPicPr>
            <a:picLocks noChangeAspect="1"/>
          </p:cNvPicPr>
          <p:nvPr/>
        </p:nvPicPr>
        <p:blipFill rotWithShape="1">
          <a:blip r:embed="rId4"/>
          <a:srcRect l="35106" t="20993" r="23803" b="70111"/>
          <a:stretch/>
        </p:blipFill>
        <p:spPr>
          <a:xfrm>
            <a:off x="1360478" y="5301574"/>
            <a:ext cx="5009745" cy="610040"/>
          </a:xfrm>
          <a:prstGeom prst="rect">
            <a:avLst/>
          </a:prstGeom>
        </p:spPr>
      </p:pic>
      <p:pic>
        <p:nvPicPr>
          <p:cNvPr id="12" name="Picture 11">
            <a:extLst>
              <a:ext uri="{FF2B5EF4-FFF2-40B4-BE49-F238E27FC236}">
                <a16:creationId xmlns:a16="http://schemas.microsoft.com/office/drawing/2014/main" id="{B5E068FA-4799-40AA-A3B2-982B3D2E0AA5}"/>
              </a:ext>
            </a:extLst>
          </p:cNvPr>
          <p:cNvPicPr>
            <a:picLocks noChangeAspect="1"/>
          </p:cNvPicPr>
          <p:nvPr/>
        </p:nvPicPr>
        <p:blipFill rotWithShape="1">
          <a:blip r:embed="rId4"/>
          <a:srcRect l="40228" t="69748" r="28563" b="24613"/>
          <a:stretch/>
        </p:blipFill>
        <p:spPr>
          <a:xfrm>
            <a:off x="1360478" y="6129222"/>
            <a:ext cx="3804909" cy="386707"/>
          </a:xfrm>
          <a:prstGeom prst="rect">
            <a:avLst/>
          </a:prstGeom>
        </p:spPr>
      </p:pic>
    </p:spTree>
    <p:extLst>
      <p:ext uri="{BB962C8B-B14F-4D97-AF65-F5344CB8AC3E}">
        <p14:creationId xmlns:p14="http://schemas.microsoft.com/office/powerpoint/2010/main" val="217855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Fusion condition 3</a:t>
            </a:r>
          </a:p>
        </p:txBody>
      </p:sp>
      <mc:AlternateContent xmlns:mc="http://schemas.openxmlformats.org/markup-compatibility/2006" xmlns:a14="http://schemas.microsoft.com/office/drawing/2010/main">
        <mc:Choice Requires="a14">
          <p:sp>
            <p:nvSpPr>
              <p:cNvPr id="11" name="Shape 76">
                <a:extLst>
                  <a:ext uri="{FF2B5EF4-FFF2-40B4-BE49-F238E27FC236}">
                    <a16:creationId xmlns:a16="http://schemas.microsoft.com/office/drawing/2014/main" id="{775F8495-2AB9-4D86-825B-2E6F029F45BE}"/>
                  </a:ext>
                </a:extLst>
              </p:cNvPr>
              <p:cNvSpPr txBox="1">
                <a:spLocks/>
              </p:cNvSpPr>
              <p:nvPr/>
            </p:nvSpPr>
            <p:spPr>
              <a:xfrm>
                <a:off x="794070" y="2049734"/>
                <a:ext cx="7174795" cy="325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The last condition makes sure that the BLOBs are aligned horizontally. </a:t>
                </a:r>
              </a:p>
              <a:p>
                <a:pPr>
                  <a:spcAft>
                    <a:spcPts val="600"/>
                  </a:spcAft>
                  <a:buClr>
                    <a:schemeClr val="tx1">
                      <a:lumMod val="65000"/>
                      <a:lumOff val="35000"/>
                    </a:schemeClr>
                  </a:buClr>
                </a:pPr>
                <a:r>
                  <a:rPr lang="en-GB" sz="2200" dirty="0">
                    <a:solidFill>
                      <a:schemeClr val="tx1">
                        <a:lumMod val="65000"/>
                        <a:lumOff val="35000"/>
                      </a:schemeClr>
                    </a:solidFill>
                  </a:rPr>
                  <a:t>The BLOB with greater </a:t>
                </a:r>
                <a14:m>
                  <m:oMath xmlns:m="http://schemas.openxmlformats.org/officeDocument/2006/math">
                    <m:sSub>
                      <m:sSubPr>
                        <m:ctrlPr>
                          <a:rPr lang="en-GB" sz="2200" i="1" smtClean="0">
                            <a:solidFill>
                              <a:schemeClr val="tx1">
                                <a:lumMod val="65000"/>
                                <a:lumOff val="35000"/>
                              </a:schemeClr>
                            </a:solidFill>
                            <a:latin typeface="Cambria Math" panose="02040503050406030204" pitchFamily="18" charset="0"/>
                          </a:rPr>
                        </m:ctrlPr>
                      </m:sSubPr>
                      <m:e>
                        <m:r>
                          <a:rPr lang="en-GB" sz="2200" b="0" i="1" smtClean="0">
                            <a:solidFill>
                              <a:schemeClr val="tx1">
                                <a:lumMod val="65000"/>
                                <a:lumOff val="35000"/>
                              </a:schemeClr>
                            </a:solidFill>
                            <a:latin typeface="Cambria Math" panose="02040503050406030204" pitchFamily="18" charset="0"/>
                          </a:rPr>
                          <m:t>𝑥</m:t>
                        </m:r>
                      </m:e>
                      <m:sub>
                        <m:r>
                          <a:rPr lang="en-GB" sz="2200" b="0" i="1" smtClean="0">
                            <a:solidFill>
                              <a:schemeClr val="tx1">
                                <a:lumMod val="65000"/>
                                <a:lumOff val="35000"/>
                              </a:schemeClr>
                            </a:solidFill>
                            <a:latin typeface="Cambria Math" panose="02040503050406030204" pitchFamily="18" charset="0"/>
                          </a:rPr>
                          <m:t>1</m:t>
                        </m:r>
                      </m:sub>
                    </m:sSub>
                  </m:oMath>
                </a14:m>
                <a:r>
                  <a:rPr lang="en-GB" sz="2200" dirty="0">
                    <a:solidFill>
                      <a:schemeClr val="tx1">
                        <a:lumMod val="65000"/>
                        <a:lumOff val="35000"/>
                      </a:schemeClr>
                    </a:solidFill>
                  </a:rPr>
                  <a:t> value (with the left corner more to the right) must be at least slightly aligned with the other BLOB by not having its left corner with a value greater than the right corner of the first BLOB. It is allowed for the BLOB to have a small offset of value </a:t>
                </a:r>
                <a:r>
                  <a:rPr lang="en-GB" sz="2200" i="1" dirty="0">
                    <a:solidFill>
                      <a:schemeClr val="tx1">
                        <a:lumMod val="65000"/>
                        <a:lumOff val="35000"/>
                      </a:schemeClr>
                    </a:solidFill>
                  </a:rPr>
                  <a:t>o</a:t>
                </a:r>
                <a:r>
                  <a:rPr lang="en-GB" sz="2200" dirty="0">
                    <a:solidFill>
                      <a:schemeClr val="tx1">
                        <a:lumMod val="65000"/>
                        <a:lumOff val="35000"/>
                      </a:schemeClr>
                    </a:solidFill>
                  </a:rPr>
                  <a:t>.</a:t>
                </a:r>
              </a:p>
            </p:txBody>
          </p:sp>
        </mc:Choice>
        <mc:Fallback xmlns="">
          <p:sp>
            <p:nvSpPr>
              <p:cNvPr id="11" name="Shape 76">
                <a:extLst>
                  <a:ext uri="{FF2B5EF4-FFF2-40B4-BE49-F238E27FC236}">
                    <a16:creationId xmlns:a16="http://schemas.microsoft.com/office/drawing/2014/main" id="{775F8495-2AB9-4D86-825B-2E6F029F45BE}"/>
                  </a:ext>
                </a:extLst>
              </p:cNvPr>
              <p:cNvSpPr txBox="1">
                <a:spLocks noRot="1" noChangeAspect="1" noMove="1" noResize="1" noEditPoints="1" noAdjustHandles="1" noChangeArrowheads="1" noChangeShapeType="1" noTextEdit="1"/>
              </p:cNvSpPr>
              <p:nvPr/>
            </p:nvSpPr>
            <p:spPr>
              <a:xfrm>
                <a:off x="794070" y="2049734"/>
                <a:ext cx="7174795" cy="3251840"/>
              </a:xfrm>
              <a:prstGeom prst="rect">
                <a:avLst/>
              </a:prstGeom>
              <a:blipFill>
                <a:blip r:embed="rId2"/>
                <a:stretch>
                  <a:fillRect l="-510" r="-1954"/>
                </a:stretch>
              </a:blipFill>
              <a:ln>
                <a:noFill/>
              </a:ln>
            </p:spPr>
            <p:txBody>
              <a:bodyPr/>
              <a:lstStyle/>
              <a:p>
                <a:r>
                  <a:rPr lang="en-US">
                    <a:noFill/>
                  </a:rPr>
                  <a:t> </a:t>
                </a:r>
              </a:p>
            </p:txBody>
          </p:sp>
        </mc:Fallback>
      </mc:AlternateContent>
      <p:pic>
        <p:nvPicPr>
          <p:cNvPr id="13" name="Picture 12" descr="A close up of a logo&#10;&#10;Description generated with high confidence">
            <a:extLst>
              <a:ext uri="{FF2B5EF4-FFF2-40B4-BE49-F238E27FC236}">
                <a16:creationId xmlns:a16="http://schemas.microsoft.com/office/drawing/2014/main" id="{C6D6D1EB-1752-47D9-93AE-0B6A5B3512E2}"/>
              </a:ext>
            </a:extLst>
          </p:cNvPr>
          <p:cNvPicPr>
            <a:picLocks noChangeAspect="1"/>
          </p:cNvPicPr>
          <p:nvPr/>
        </p:nvPicPr>
        <p:blipFill>
          <a:blip r:embed="rId3"/>
          <a:stretch>
            <a:fillRect/>
          </a:stretch>
        </p:blipFill>
        <p:spPr>
          <a:xfrm>
            <a:off x="8326650" y="2143506"/>
            <a:ext cx="3248025" cy="3686175"/>
          </a:xfrm>
          <a:prstGeom prst="rect">
            <a:avLst/>
          </a:prstGeom>
        </p:spPr>
      </p:pic>
      <p:pic>
        <p:nvPicPr>
          <p:cNvPr id="2" name="Picture 1">
            <a:extLst>
              <a:ext uri="{FF2B5EF4-FFF2-40B4-BE49-F238E27FC236}">
                <a16:creationId xmlns:a16="http://schemas.microsoft.com/office/drawing/2014/main" id="{9FCC2606-F84B-4335-B038-8F8BDB47758E}"/>
              </a:ext>
            </a:extLst>
          </p:cNvPr>
          <p:cNvPicPr>
            <a:picLocks noChangeAspect="1"/>
          </p:cNvPicPr>
          <p:nvPr/>
        </p:nvPicPr>
        <p:blipFill rotWithShape="1">
          <a:blip r:embed="rId4"/>
          <a:srcRect l="29760" t="32483" r="18218" b="62269"/>
          <a:stretch/>
        </p:blipFill>
        <p:spPr>
          <a:xfrm>
            <a:off x="1314127" y="5301574"/>
            <a:ext cx="6342435" cy="359923"/>
          </a:xfrm>
          <a:prstGeom prst="rect">
            <a:avLst/>
          </a:prstGeom>
        </p:spPr>
      </p:pic>
    </p:spTree>
    <p:extLst>
      <p:ext uri="{BB962C8B-B14F-4D97-AF65-F5344CB8AC3E}">
        <p14:creationId xmlns:p14="http://schemas.microsoft.com/office/powerpoint/2010/main" val="202019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3CF4C8-43F5-4792-9484-9EF78DB9E4D9}"/>
              </a:ext>
            </a:extLst>
          </p:cNvPr>
          <p:cNvPicPr>
            <a:picLocks noChangeAspect="1"/>
          </p:cNvPicPr>
          <p:nvPr/>
        </p:nvPicPr>
        <p:blipFill>
          <a:blip r:embed="rId2"/>
          <a:stretch>
            <a:fillRect/>
          </a:stretch>
        </p:blipFill>
        <p:spPr>
          <a:xfrm>
            <a:off x="8326650" y="2162555"/>
            <a:ext cx="3257550" cy="3648075"/>
          </a:xfrm>
          <a:prstGeom prst="rect">
            <a:avLst/>
          </a:prstGeom>
        </p:spPr>
      </p:pic>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Fusion</a:t>
            </a:r>
          </a:p>
        </p:txBody>
      </p:sp>
      <p:sp>
        <p:nvSpPr>
          <p:cNvPr id="11" name="Shape 76">
            <a:extLst>
              <a:ext uri="{FF2B5EF4-FFF2-40B4-BE49-F238E27FC236}">
                <a16:creationId xmlns:a16="http://schemas.microsoft.com/office/drawing/2014/main" id="{775F8495-2AB9-4D86-825B-2E6F029F45BE}"/>
              </a:ext>
            </a:extLst>
          </p:cNvPr>
          <p:cNvSpPr txBox="1">
            <a:spLocks/>
          </p:cNvSpPr>
          <p:nvPr/>
        </p:nvSpPr>
        <p:spPr>
          <a:xfrm>
            <a:off x="794070" y="2049734"/>
            <a:ext cx="7174795" cy="1785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If the pair of BLOBs passes all conditions they are merged, deleted from the list of candidates and a new candidate is added which is the result of the merger given by:</a:t>
            </a:r>
          </a:p>
        </p:txBody>
      </p:sp>
      <p:pic>
        <p:nvPicPr>
          <p:cNvPr id="4" name="Picture 3">
            <a:extLst>
              <a:ext uri="{FF2B5EF4-FFF2-40B4-BE49-F238E27FC236}">
                <a16:creationId xmlns:a16="http://schemas.microsoft.com/office/drawing/2014/main" id="{AB886ED7-4EDF-44DF-80C5-3DB446208495}"/>
              </a:ext>
            </a:extLst>
          </p:cNvPr>
          <p:cNvPicPr>
            <a:picLocks noChangeAspect="1"/>
          </p:cNvPicPr>
          <p:nvPr/>
        </p:nvPicPr>
        <p:blipFill rotWithShape="1">
          <a:blip r:embed="rId3"/>
          <a:srcRect l="42926" t="60142" r="30433" b="12341"/>
          <a:stretch/>
        </p:blipFill>
        <p:spPr>
          <a:xfrm>
            <a:off x="1303507" y="3835499"/>
            <a:ext cx="3248026" cy="1887166"/>
          </a:xfrm>
          <a:prstGeom prst="rect">
            <a:avLst/>
          </a:prstGeom>
        </p:spPr>
      </p:pic>
    </p:spTree>
    <p:extLst>
      <p:ext uri="{BB962C8B-B14F-4D97-AF65-F5344CB8AC3E}">
        <p14:creationId xmlns:p14="http://schemas.microsoft.com/office/powerpoint/2010/main" val="330842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3755598" y="2353372"/>
            <a:ext cx="4680803"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Tracking</a:t>
            </a:r>
            <a:endParaRPr lang="en-GB" sz="7200" b="1" dirty="0">
              <a:solidFill>
                <a:schemeClr val="bg1"/>
              </a:solidFill>
            </a:endParaRPr>
          </a:p>
        </p:txBody>
      </p:sp>
    </p:spTree>
    <p:extLst>
      <p:ext uri="{BB962C8B-B14F-4D97-AF65-F5344CB8AC3E}">
        <p14:creationId xmlns:p14="http://schemas.microsoft.com/office/powerpoint/2010/main" val="40166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19</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0"/>
            <a:ext cx="12192000" cy="3120092"/>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563736" y="2218466"/>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600" b="1" dirty="0">
                <a:solidFill>
                  <a:schemeClr val="bg1"/>
                </a:solidFill>
              </a:rPr>
              <a:t>Kalman Filter</a:t>
            </a:r>
          </a:p>
        </p:txBody>
      </p:sp>
      <p:sp>
        <p:nvSpPr>
          <p:cNvPr id="7" name="Shape 76">
            <a:extLst>
              <a:ext uri="{FF2B5EF4-FFF2-40B4-BE49-F238E27FC236}">
                <a16:creationId xmlns:a16="http://schemas.microsoft.com/office/drawing/2014/main" id="{06F1F641-4C99-4CCA-8F5B-E0323DDBC555}"/>
              </a:ext>
            </a:extLst>
          </p:cNvPr>
          <p:cNvSpPr txBox="1">
            <a:spLocks/>
          </p:cNvSpPr>
          <p:nvPr/>
        </p:nvSpPr>
        <p:spPr>
          <a:xfrm>
            <a:off x="609599" y="3636104"/>
            <a:ext cx="10548027" cy="304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Recursive algorithm that predicts the next step from the previous state, filtering noisy measurements, and uses the new measurement to update the estimate.</a:t>
            </a:r>
          </a:p>
          <a:p>
            <a:pPr>
              <a:lnSpc>
                <a:spcPct val="150000"/>
              </a:lnSpc>
              <a:spcBef>
                <a:spcPts val="0"/>
              </a:spcBef>
            </a:pPr>
            <a:endParaRPr lang="en-GB" dirty="0"/>
          </a:p>
        </p:txBody>
      </p:sp>
    </p:spTree>
    <p:extLst>
      <p:ext uri="{BB962C8B-B14F-4D97-AF65-F5344CB8AC3E}">
        <p14:creationId xmlns:p14="http://schemas.microsoft.com/office/powerpoint/2010/main" val="201361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ângulo 3">
            <a:extLst>
              <a:ext uri="{FF2B5EF4-FFF2-40B4-BE49-F238E27FC236}">
                <a16:creationId xmlns:a16="http://schemas.microsoft.com/office/drawing/2014/main" id="{E538A114-B4DF-43DC-A7F2-BE90E4892B17}"/>
              </a:ext>
            </a:extLst>
          </p:cNvPr>
          <p:cNvSpPr/>
          <p:nvPr/>
        </p:nvSpPr>
        <p:spPr>
          <a:xfrm>
            <a:off x="0" y="-43119"/>
            <a:ext cx="12192000" cy="5690263"/>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24" name="Shape 233">
            <a:extLst>
              <a:ext uri="{FF2B5EF4-FFF2-40B4-BE49-F238E27FC236}">
                <a16:creationId xmlns:a16="http://schemas.microsoft.com/office/drawing/2014/main" id="{BB1C94B7-9096-48F3-BED9-A8389072F755}"/>
              </a:ext>
            </a:extLst>
          </p:cNvPr>
          <p:cNvCxnSpPr>
            <a:cxnSpLocks/>
          </p:cNvCxnSpPr>
          <p:nvPr/>
        </p:nvCxnSpPr>
        <p:spPr>
          <a:xfrm>
            <a:off x="11778" y="2151741"/>
            <a:ext cx="12179825" cy="0"/>
          </a:xfrm>
          <a:prstGeom prst="straightConnector1">
            <a:avLst/>
          </a:prstGeom>
          <a:noFill/>
          <a:ln w="76200" cap="flat" cmpd="sng">
            <a:solidFill>
              <a:srgbClr val="FFFFFF"/>
            </a:solidFill>
            <a:prstDash val="solid"/>
            <a:round/>
            <a:headEnd type="none" w="lg" len="lg"/>
            <a:tailEnd type="none" w="lg" len="lg"/>
          </a:ln>
        </p:spPr>
      </p:cxnSp>
      <p:sp>
        <p:nvSpPr>
          <p:cNvPr id="25" name="Shape 234">
            <a:extLst>
              <a:ext uri="{FF2B5EF4-FFF2-40B4-BE49-F238E27FC236}">
                <a16:creationId xmlns:a16="http://schemas.microsoft.com/office/drawing/2014/main" id="{D1032902-ED21-4F5C-B907-9EA027472AFE}"/>
              </a:ext>
            </a:extLst>
          </p:cNvPr>
          <p:cNvSpPr/>
          <p:nvPr/>
        </p:nvSpPr>
        <p:spPr>
          <a:xfrm>
            <a:off x="422565" y="2001343"/>
            <a:ext cx="289171" cy="297350"/>
          </a:xfrm>
          <a:prstGeom prst="ellipse">
            <a:avLst/>
          </a:prstGeom>
          <a:solidFill>
            <a:srgbClr val="000000"/>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sz="1400" kern="0">
              <a:solidFill>
                <a:srgbClr val="000000"/>
              </a:solidFill>
              <a:latin typeface="Arial"/>
              <a:cs typeface="Arial"/>
              <a:sym typeface="Arial"/>
            </a:endParaRPr>
          </a:p>
        </p:txBody>
      </p:sp>
      <p:cxnSp>
        <p:nvCxnSpPr>
          <p:cNvPr id="31" name="Conexão reta 6">
            <a:extLst>
              <a:ext uri="{FF2B5EF4-FFF2-40B4-BE49-F238E27FC236}">
                <a16:creationId xmlns:a16="http://schemas.microsoft.com/office/drawing/2014/main" id="{7B8AAED1-AD05-4FFE-BDC5-311341DE6704}"/>
              </a:ext>
            </a:extLst>
          </p:cNvPr>
          <p:cNvCxnSpPr>
            <a:cxnSpLocks/>
          </p:cNvCxnSpPr>
          <p:nvPr/>
        </p:nvCxnSpPr>
        <p:spPr>
          <a:xfrm>
            <a:off x="838200" y="787942"/>
            <a:ext cx="2" cy="604539"/>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Shape 234">
            <a:extLst>
              <a:ext uri="{FF2B5EF4-FFF2-40B4-BE49-F238E27FC236}">
                <a16:creationId xmlns:a16="http://schemas.microsoft.com/office/drawing/2014/main" id="{FD70039D-606C-4F61-A698-B159F7B12AA7}"/>
              </a:ext>
            </a:extLst>
          </p:cNvPr>
          <p:cNvSpPr/>
          <p:nvPr/>
        </p:nvSpPr>
        <p:spPr>
          <a:xfrm>
            <a:off x="2751049" y="2001343"/>
            <a:ext cx="289171" cy="297350"/>
          </a:xfrm>
          <a:prstGeom prst="ellipse">
            <a:avLst/>
          </a:prstGeom>
          <a:solidFill>
            <a:srgbClr val="000000"/>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sz="1400" kern="0">
              <a:solidFill>
                <a:srgbClr val="000000"/>
              </a:solidFill>
              <a:latin typeface="Arial"/>
              <a:cs typeface="Arial"/>
              <a:sym typeface="Arial"/>
            </a:endParaRPr>
          </a:p>
        </p:txBody>
      </p:sp>
      <p:sp>
        <p:nvSpPr>
          <p:cNvPr id="36" name="Shape 234">
            <a:extLst>
              <a:ext uri="{FF2B5EF4-FFF2-40B4-BE49-F238E27FC236}">
                <a16:creationId xmlns:a16="http://schemas.microsoft.com/office/drawing/2014/main" id="{895444EC-FA77-4D94-ACBE-D124A2592440}"/>
              </a:ext>
            </a:extLst>
          </p:cNvPr>
          <p:cNvSpPr/>
          <p:nvPr/>
        </p:nvSpPr>
        <p:spPr>
          <a:xfrm>
            <a:off x="5083917" y="2001343"/>
            <a:ext cx="289171" cy="297350"/>
          </a:xfrm>
          <a:prstGeom prst="ellipse">
            <a:avLst/>
          </a:prstGeom>
          <a:solidFill>
            <a:srgbClr val="000000"/>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sz="1400" kern="0">
              <a:solidFill>
                <a:srgbClr val="000000"/>
              </a:solidFill>
              <a:latin typeface="Arial"/>
              <a:cs typeface="Arial"/>
              <a:sym typeface="Arial"/>
            </a:endParaRPr>
          </a:p>
        </p:txBody>
      </p:sp>
      <p:sp>
        <p:nvSpPr>
          <p:cNvPr id="15" name="Shape 39">
            <a:extLst>
              <a:ext uri="{FF2B5EF4-FFF2-40B4-BE49-F238E27FC236}">
                <a16:creationId xmlns:a16="http://schemas.microsoft.com/office/drawing/2014/main" id="{A0944C4B-2A3E-4E27-8BA4-F23BD8CC9C62}"/>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Overview</a:t>
            </a:r>
          </a:p>
        </p:txBody>
      </p:sp>
      <p:sp>
        <p:nvSpPr>
          <p:cNvPr id="17" name="Shape 76">
            <a:extLst>
              <a:ext uri="{FF2B5EF4-FFF2-40B4-BE49-F238E27FC236}">
                <a16:creationId xmlns:a16="http://schemas.microsoft.com/office/drawing/2014/main" id="{44C4ED06-6BA8-419A-B290-806026EB48E1}"/>
              </a:ext>
            </a:extLst>
          </p:cNvPr>
          <p:cNvSpPr txBox="1">
            <a:spLocks/>
          </p:cNvSpPr>
          <p:nvPr/>
        </p:nvSpPr>
        <p:spPr>
          <a:xfrm>
            <a:off x="286379" y="2362782"/>
            <a:ext cx="2328484" cy="2806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US" sz="2700" dirty="0">
                <a:solidFill>
                  <a:schemeClr val="tx1">
                    <a:lumMod val="65000"/>
                    <a:lumOff val="35000"/>
                  </a:schemeClr>
                </a:solidFill>
              </a:rPr>
              <a:t>Introduction</a:t>
            </a:r>
          </a:p>
          <a:p>
            <a:pPr marL="174625" indent="-174625">
              <a:spcBef>
                <a:spcPts val="0"/>
              </a:spcBef>
              <a:buClr>
                <a:schemeClr val="tx1">
                  <a:lumMod val="65000"/>
                  <a:lumOff val="35000"/>
                </a:schemeClr>
              </a:buClr>
              <a:buFontTx/>
              <a:buChar char="-"/>
            </a:pPr>
            <a:r>
              <a:rPr lang="en-US" sz="2000" dirty="0">
                <a:solidFill>
                  <a:schemeClr val="tx1">
                    <a:lumMod val="65000"/>
                    <a:lumOff val="35000"/>
                  </a:schemeClr>
                </a:solidFill>
              </a:rPr>
              <a:t>Motivation</a:t>
            </a:r>
          </a:p>
          <a:p>
            <a:pPr marL="174625" indent="-174625">
              <a:spcBef>
                <a:spcPts val="0"/>
              </a:spcBef>
              <a:buClr>
                <a:schemeClr val="tx1">
                  <a:lumMod val="65000"/>
                  <a:lumOff val="35000"/>
                </a:schemeClr>
              </a:buClr>
              <a:buFontTx/>
              <a:buChar char="-"/>
            </a:pPr>
            <a:r>
              <a:rPr lang="en-US" sz="2000" dirty="0">
                <a:solidFill>
                  <a:schemeClr val="tx1">
                    <a:lumMod val="65000"/>
                    <a:lumOff val="35000"/>
                  </a:schemeClr>
                </a:solidFill>
              </a:rPr>
              <a:t>Anomalous vs Suspicious    Behavior</a:t>
            </a:r>
          </a:p>
          <a:p>
            <a:pPr marL="50800" indent="0">
              <a:spcAft>
                <a:spcPts val="600"/>
              </a:spcAft>
              <a:buClr>
                <a:schemeClr val="tx1">
                  <a:lumMod val="65000"/>
                  <a:lumOff val="35000"/>
                </a:schemeClr>
              </a:buClr>
              <a:buNone/>
            </a:pPr>
            <a:endParaRPr lang="en-GB" dirty="0"/>
          </a:p>
        </p:txBody>
      </p:sp>
      <p:sp>
        <p:nvSpPr>
          <p:cNvPr id="20" name="Shape 234">
            <a:extLst>
              <a:ext uri="{FF2B5EF4-FFF2-40B4-BE49-F238E27FC236}">
                <a16:creationId xmlns:a16="http://schemas.microsoft.com/office/drawing/2014/main" id="{58E95C62-B3AC-45D5-9049-F10113770627}"/>
              </a:ext>
            </a:extLst>
          </p:cNvPr>
          <p:cNvSpPr/>
          <p:nvPr/>
        </p:nvSpPr>
        <p:spPr>
          <a:xfrm>
            <a:off x="7416785" y="2001343"/>
            <a:ext cx="289171" cy="297350"/>
          </a:xfrm>
          <a:prstGeom prst="ellipse">
            <a:avLst/>
          </a:prstGeom>
          <a:solidFill>
            <a:srgbClr val="000000"/>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sz="1400" kern="0">
              <a:solidFill>
                <a:srgbClr val="000000"/>
              </a:solidFill>
              <a:latin typeface="Arial"/>
              <a:cs typeface="Arial"/>
              <a:sym typeface="Arial"/>
            </a:endParaRPr>
          </a:p>
        </p:txBody>
      </p:sp>
      <p:sp>
        <p:nvSpPr>
          <p:cNvPr id="21" name="Shape 234">
            <a:extLst>
              <a:ext uri="{FF2B5EF4-FFF2-40B4-BE49-F238E27FC236}">
                <a16:creationId xmlns:a16="http://schemas.microsoft.com/office/drawing/2014/main" id="{62AE26BA-863F-4298-A666-80C3C5CADEE0}"/>
              </a:ext>
            </a:extLst>
          </p:cNvPr>
          <p:cNvSpPr/>
          <p:nvPr/>
        </p:nvSpPr>
        <p:spPr>
          <a:xfrm>
            <a:off x="9749653" y="2001551"/>
            <a:ext cx="289171" cy="297350"/>
          </a:xfrm>
          <a:prstGeom prst="ellipse">
            <a:avLst/>
          </a:prstGeom>
          <a:solidFill>
            <a:srgbClr val="000000"/>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sz="1400" kern="0">
              <a:solidFill>
                <a:srgbClr val="000000"/>
              </a:solidFill>
              <a:latin typeface="Arial"/>
              <a:cs typeface="Arial"/>
              <a:sym typeface="Arial"/>
            </a:endParaRPr>
          </a:p>
        </p:txBody>
      </p:sp>
      <p:sp>
        <p:nvSpPr>
          <p:cNvPr id="22" name="Shape 76">
            <a:extLst>
              <a:ext uri="{FF2B5EF4-FFF2-40B4-BE49-F238E27FC236}">
                <a16:creationId xmlns:a16="http://schemas.microsoft.com/office/drawing/2014/main" id="{B490889D-7815-4FFF-9D84-83EF1304E82C}"/>
              </a:ext>
            </a:extLst>
          </p:cNvPr>
          <p:cNvSpPr txBox="1">
            <a:spLocks/>
          </p:cNvSpPr>
          <p:nvPr/>
        </p:nvSpPr>
        <p:spPr>
          <a:xfrm>
            <a:off x="2619246" y="2358225"/>
            <a:ext cx="2328484" cy="2806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GB" sz="2700" dirty="0">
                <a:solidFill>
                  <a:schemeClr val="tx1">
                    <a:lumMod val="65000"/>
                    <a:lumOff val="35000"/>
                  </a:schemeClr>
                </a:solidFill>
              </a:rPr>
              <a:t>Object Detection</a:t>
            </a:r>
          </a:p>
          <a:p>
            <a:pPr marL="174625" indent="-174625">
              <a:buClr>
                <a:schemeClr val="tx1">
                  <a:lumMod val="65000"/>
                  <a:lumOff val="35000"/>
                </a:schemeClr>
              </a:buClr>
              <a:buFontTx/>
              <a:buChar char="-"/>
            </a:pPr>
            <a:r>
              <a:rPr lang="en-GB" sz="2000" dirty="0">
                <a:solidFill>
                  <a:schemeClr val="tx1">
                    <a:lumMod val="65000"/>
                    <a:lumOff val="35000"/>
                  </a:schemeClr>
                </a:solidFill>
              </a:rPr>
              <a:t>Background Subtraction</a:t>
            </a:r>
          </a:p>
          <a:p>
            <a:pPr marL="174625" indent="-174625">
              <a:buClr>
                <a:schemeClr val="tx1">
                  <a:lumMod val="65000"/>
                  <a:lumOff val="35000"/>
                </a:schemeClr>
              </a:buClr>
              <a:buFontTx/>
              <a:buChar char="-"/>
            </a:pPr>
            <a:r>
              <a:rPr lang="en-GB" sz="2000" dirty="0">
                <a:solidFill>
                  <a:schemeClr val="tx1">
                    <a:lumMod val="65000"/>
                    <a:lumOff val="35000"/>
                  </a:schemeClr>
                </a:solidFill>
              </a:rPr>
              <a:t>Pre-processing</a:t>
            </a:r>
          </a:p>
          <a:p>
            <a:pPr marL="174625" indent="-174625">
              <a:buClr>
                <a:schemeClr val="tx1">
                  <a:lumMod val="65000"/>
                  <a:lumOff val="35000"/>
                </a:schemeClr>
              </a:buClr>
              <a:buFontTx/>
              <a:buChar char="-"/>
            </a:pPr>
            <a:r>
              <a:rPr lang="en-GB" sz="2000" dirty="0">
                <a:solidFill>
                  <a:schemeClr val="tx1">
                    <a:lumMod val="65000"/>
                    <a:lumOff val="35000"/>
                  </a:schemeClr>
                </a:solidFill>
              </a:rPr>
              <a:t>BLOB Fusion</a:t>
            </a:r>
          </a:p>
          <a:p>
            <a:pPr>
              <a:lnSpc>
                <a:spcPct val="150000"/>
              </a:lnSpc>
              <a:spcBef>
                <a:spcPts val="0"/>
              </a:spcBef>
            </a:pPr>
            <a:endParaRPr lang="en-GB" dirty="0"/>
          </a:p>
        </p:txBody>
      </p:sp>
      <p:sp>
        <p:nvSpPr>
          <p:cNvPr id="23" name="Shape 76">
            <a:extLst>
              <a:ext uri="{FF2B5EF4-FFF2-40B4-BE49-F238E27FC236}">
                <a16:creationId xmlns:a16="http://schemas.microsoft.com/office/drawing/2014/main" id="{7D2C721C-FB9D-4B1F-8F75-D9C3764066C3}"/>
              </a:ext>
            </a:extLst>
          </p:cNvPr>
          <p:cNvSpPr txBox="1">
            <a:spLocks/>
          </p:cNvSpPr>
          <p:nvPr/>
        </p:nvSpPr>
        <p:spPr>
          <a:xfrm>
            <a:off x="4947730" y="2365061"/>
            <a:ext cx="2328484" cy="2806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GB" sz="2700" dirty="0">
                <a:solidFill>
                  <a:schemeClr val="tx1">
                    <a:lumMod val="65000"/>
                    <a:lumOff val="35000"/>
                  </a:schemeClr>
                </a:solidFill>
              </a:rPr>
              <a:t>Tracking</a:t>
            </a:r>
          </a:p>
          <a:p>
            <a:pPr marL="174625" indent="-174625">
              <a:buClr>
                <a:schemeClr val="tx1">
                  <a:lumMod val="65000"/>
                  <a:lumOff val="35000"/>
                </a:schemeClr>
              </a:buClr>
              <a:buFontTx/>
              <a:buChar char="-"/>
            </a:pPr>
            <a:r>
              <a:rPr lang="en-GB" sz="2000" dirty="0">
                <a:solidFill>
                  <a:schemeClr val="tx1">
                    <a:lumMod val="65000"/>
                    <a:lumOff val="35000"/>
                  </a:schemeClr>
                </a:solidFill>
              </a:rPr>
              <a:t>Kalman Filter</a:t>
            </a:r>
          </a:p>
          <a:p>
            <a:pPr marL="174625" indent="-174625">
              <a:buClr>
                <a:schemeClr val="tx1">
                  <a:lumMod val="65000"/>
                  <a:lumOff val="35000"/>
                </a:schemeClr>
              </a:buClr>
              <a:buFontTx/>
              <a:buChar char="-"/>
            </a:pPr>
            <a:r>
              <a:rPr lang="en-GB" sz="2000" dirty="0">
                <a:solidFill>
                  <a:schemeClr val="tx1">
                    <a:lumMod val="65000"/>
                    <a:lumOff val="35000"/>
                  </a:schemeClr>
                </a:solidFill>
              </a:rPr>
              <a:t>Data Association</a:t>
            </a:r>
          </a:p>
          <a:p>
            <a:pPr marL="174625" indent="-174625">
              <a:buClr>
                <a:schemeClr val="tx1">
                  <a:lumMod val="65000"/>
                  <a:lumOff val="35000"/>
                </a:schemeClr>
              </a:buClr>
              <a:buFontTx/>
              <a:buChar char="-"/>
            </a:pPr>
            <a:r>
              <a:rPr lang="en-GB" sz="2000" dirty="0">
                <a:solidFill>
                  <a:schemeClr val="tx1">
                    <a:lumMod val="65000"/>
                    <a:lumOff val="35000"/>
                  </a:schemeClr>
                </a:solidFill>
              </a:rPr>
              <a:t>Occlusion Handling</a:t>
            </a:r>
            <a:endParaRPr lang="en-GB" sz="2000" dirty="0"/>
          </a:p>
        </p:txBody>
      </p:sp>
      <p:sp>
        <p:nvSpPr>
          <p:cNvPr id="26" name="Shape 76">
            <a:extLst>
              <a:ext uri="{FF2B5EF4-FFF2-40B4-BE49-F238E27FC236}">
                <a16:creationId xmlns:a16="http://schemas.microsoft.com/office/drawing/2014/main" id="{E9D08A03-31C1-4A7F-AE0B-0DEAD3E2883A}"/>
              </a:ext>
            </a:extLst>
          </p:cNvPr>
          <p:cNvSpPr txBox="1">
            <a:spLocks/>
          </p:cNvSpPr>
          <p:nvPr/>
        </p:nvSpPr>
        <p:spPr>
          <a:xfrm>
            <a:off x="7276214" y="2358225"/>
            <a:ext cx="2473439" cy="3202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nSpc>
                <a:spcPct val="150000"/>
              </a:lnSpc>
              <a:spcBef>
                <a:spcPts val="0"/>
              </a:spcBef>
              <a:buNone/>
            </a:pPr>
            <a:r>
              <a:rPr lang="en-GB" sz="2700" dirty="0">
                <a:solidFill>
                  <a:schemeClr val="tx1">
                    <a:lumMod val="65000"/>
                    <a:lumOff val="35000"/>
                  </a:schemeClr>
                </a:solidFill>
              </a:rPr>
              <a:t>Classification</a:t>
            </a:r>
          </a:p>
          <a:p>
            <a:pPr marL="174625" indent="-174625">
              <a:buClr>
                <a:schemeClr val="tx1">
                  <a:lumMod val="65000"/>
                  <a:lumOff val="35000"/>
                </a:schemeClr>
              </a:buClr>
              <a:buFontTx/>
              <a:buChar char="-"/>
            </a:pPr>
            <a:r>
              <a:rPr lang="en-GB" sz="2000" dirty="0">
                <a:solidFill>
                  <a:schemeClr val="tx1">
                    <a:lumMod val="65000"/>
                    <a:lumOff val="35000"/>
                  </a:schemeClr>
                </a:solidFill>
              </a:rPr>
              <a:t>Fainting</a:t>
            </a:r>
          </a:p>
          <a:p>
            <a:pPr marL="174625" indent="-174625">
              <a:buClr>
                <a:schemeClr val="tx1">
                  <a:lumMod val="65000"/>
                  <a:lumOff val="35000"/>
                </a:schemeClr>
              </a:buClr>
              <a:buFontTx/>
              <a:buChar char="-"/>
            </a:pPr>
            <a:r>
              <a:rPr lang="en-GB" sz="2000" dirty="0">
                <a:solidFill>
                  <a:schemeClr val="tx1">
                    <a:lumMod val="65000"/>
                    <a:lumOff val="35000"/>
                  </a:schemeClr>
                </a:solidFill>
              </a:rPr>
              <a:t>Abandoned Object</a:t>
            </a:r>
          </a:p>
          <a:p>
            <a:pPr marL="174625" indent="-174625">
              <a:buClr>
                <a:schemeClr val="tx1">
                  <a:lumMod val="65000"/>
                  <a:lumOff val="35000"/>
                </a:schemeClr>
              </a:buClr>
              <a:buFontTx/>
              <a:buChar char="-"/>
            </a:pPr>
            <a:r>
              <a:rPr lang="en-GB" sz="2000" dirty="0">
                <a:solidFill>
                  <a:schemeClr val="tx1">
                    <a:lumMod val="65000"/>
                    <a:lumOff val="35000"/>
                  </a:schemeClr>
                </a:solidFill>
              </a:rPr>
              <a:t>Abandoned Object Picked Up</a:t>
            </a:r>
          </a:p>
          <a:p>
            <a:pPr marL="174625" indent="-174625">
              <a:buClr>
                <a:schemeClr val="tx1">
                  <a:lumMod val="65000"/>
                  <a:lumOff val="35000"/>
                </a:schemeClr>
              </a:buClr>
              <a:buFontTx/>
              <a:buChar char="-"/>
            </a:pPr>
            <a:r>
              <a:rPr lang="en-GB" sz="2000" dirty="0">
                <a:solidFill>
                  <a:schemeClr val="tx1">
                    <a:lumMod val="65000"/>
                    <a:lumOff val="35000"/>
                  </a:schemeClr>
                </a:solidFill>
              </a:rPr>
              <a:t>Loitering</a:t>
            </a:r>
          </a:p>
          <a:p>
            <a:pPr marL="174625" indent="-174625">
              <a:buClr>
                <a:schemeClr val="tx1">
                  <a:lumMod val="65000"/>
                  <a:lumOff val="35000"/>
                </a:schemeClr>
              </a:buClr>
              <a:buFontTx/>
              <a:buChar char="-"/>
            </a:pPr>
            <a:r>
              <a:rPr lang="en-GB" sz="2000" dirty="0">
                <a:solidFill>
                  <a:schemeClr val="tx1">
                    <a:lumMod val="65000"/>
                    <a:lumOff val="35000"/>
                  </a:schemeClr>
                </a:solidFill>
              </a:rPr>
              <a:t>Running</a:t>
            </a:r>
            <a:endParaRPr lang="en-GB" sz="2000" dirty="0"/>
          </a:p>
        </p:txBody>
      </p:sp>
      <p:sp>
        <p:nvSpPr>
          <p:cNvPr id="33" name="Shape 76">
            <a:extLst>
              <a:ext uri="{FF2B5EF4-FFF2-40B4-BE49-F238E27FC236}">
                <a16:creationId xmlns:a16="http://schemas.microsoft.com/office/drawing/2014/main" id="{76E7A64F-E3A6-4C78-8050-18AC19F8266E}"/>
              </a:ext>
            </a:extLst>
          </p:cNvPr>
          <p:cNvSpPr txBox="1">
            <a:spLocks/>
          </p:cNvSpPr>
          <p:nvPr/>
        </p:nvSpPr>
        <p:spPr>
          <a:xfrm>
            <a:off x="9604698" y="2367339"/>
            <a:ext cx="2473439" cy="3202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nSpc>
                <a:spcPct val="150000"/>
              </a:lnSpc>
              <a:spcBef>
                <a:spcPts val="0"/>
              </a:spcBef>
              <a:buNone/>
            </a:pPr>
            <a:r>
              <a:rPr lang="en-GB" sz="2700" dirty="0">
                <a:solidFill>
                  <a:schemeClr val="tx1">
                    <a:lumMod val="65000"/>
                    <a:lumOff val="35000"/>
                  </a:schemeClr>
                </a:solidFill>
              </a:rPr>
              <a:t>Results</a:t>
            </a:r>
          </a:p>
          <a:p>
            <a:pPr marL="174625" indent="-174625">
              <a:buClr>
                <a:schemeClr val="tx1">
                  <a:lumMod val="65000"/>
                  <a:lumOff val="35000"/>
                </a:schemeClr>
              </a:buClr>
              <a:buFontTx/>
              <a:buChar char="-"/>
            </a:pPr>
            <a:r>
              <a:rPr lang="en-GB" sz="2000" dirty="0">
                <a:solidFill>
                  <a:schemeClr val="tx1">
                    <a:lumMod val="65000"/>
                    <a:lumOff val="35000"/>
                  </a:schemeClr>
                </a:solidFill>
              </a:rPr>
              <a:t>Fainting</a:t>
            </a:r>
          </a:p>
          <a:p>
            <a:pPr marL="174625" indent="-174625">
              <a:buClr>
                <a:schemeClr val="tx1">
                  <a:lumMod val="65000"/>
                  <a:lumOff val="35000"/>
                </a:schemeClr>
              </a:buClr>
              <a:buFontTx/>
              <a:buChar char="-"/>
            </a:pPr>
            <a:r>
              <a:rPr lang="en-GB" sz="2000" dirty="0">
                <a:solidFill>
                  <a:schemeClr val="tx1">
                    <a:lumMod val="65000"/>
                    <a:lumOff val="35000"/>
                  </a:schemeClr>
                </a:solidFill>
              </a:rPr>
              <a:t>Abandoned Object</a:t>
            </a:r>
          </a:p>
          <a:p>
            <a:pPr marL="174625" indent="-174625">
              <a:buClr>
                <a:schemeClr val="tx1">
                  <a:lumMod val="65000"/>
                  <a:lumOff val="35000"/>
                </a:schemeClr>
              </a:buClr>
              <a:buFontTx/>
              <a:buChar char="-"/>
            </a:pPr>
            <a:r>
              <a:rPr lang="en-GB" sz="2000" dirty="0">
                <a:solidFill>
                  <a:schemeClr val="tx1">
                    <a:lumMod val="65000"/>
                    <a:lumOff val="35000"/>
                  </a:schemeClr>
                </a:solidFill>
              </a:rPr>
              <a:t>Abandoned Object Picked Up</a:t>
            </a:r>
          </a:p>
          <a:p>
            <a:pPr marL="174625" indent="-174625">
              <a:buClr>
                <a:schemeClr val="tx1">
                  <a:lumMod val="65000"/>
                  <a:lumOff val="35000"/>
                </a:schemeClr>
              </a:buClr>
              <a:buFontTx/>
              <a:buChar char="-"/>
            </a:pPr>
            <a:r>
              <a:rPr lang="en-GB" sz="2000" dirty="0">
                <a:solidFill>
                  <a:schemeClr val="tx1">
                    <a:lumMod val="65000"/>
                    <a:lumOff val="35000"/>
                  </a:schemeClr>
                </a:solidFill>
              </a:rPr>
              <a:t>Loitering</a:t>
            </a:r>
          </a:p>
          <a:p>
            <a:pPr marL="174625" indent="-174625">
              <a:buClr>
                <a:schemeClr val="tx1">
                  <a:lumMod val="65000"/>
                  <a:lumOff val="35000"/>
                </a:schemeClr>
              </a:buClr>
              <a:buFontTx/>
              <a:buChar char="-"/>
            </a:pPr>
            <a:r>
              <a:rPr lang="en-GB" sz="2000" dirty="0">
                <a:solidFill>
                  <a:schemeClr val="tx1">
                    <a:lumMod val="65000"/>
                    <a:lumOff val="35000"/>
                  </a:schemeClr>
                </a:solidFill>
              </a:rPr>
              <a:t>Running</a:t>
            </a:r>
            <a:endParaRPr lang="en-GB" sz="2000" dirty="0"/>
          </a:p>
        </p:txBody>
      </p:sp>
    </p:spTree>
    <p:extLst>
      <p:ext uri="{BB962C8B-B14F-4D97-AF65-F5344CB8AC3E}">
        <p14:creationId xmlns:p14="http://schemas.microsoft.com/office/powerpoint/2010/main" val="30674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6" y="723494"/>
            <a:ext cx="6436488"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Kalman Filter</a:t>
            </a:r>
          </a:p>
        </p:txBody>
      </p:sp>
      <p:sp>
        <p:nvSpPr>
          <p:cNvPr id="14" name="Shape 76">
            <a:extLst>
              <a:ext uri="{FF2B5EF4-FFF2-40B4-BE49-F238E27FC236}">
                <a16:creationId xmlns:a16="http://schemas.microsoft.com/office/drawing/2014/main" id="{0E121C0E-9CE6-48E7-82B0-ACE33E15588C}"/>
              </a:ext>
            </a:extLst>
          </p:cNvPr>
          <p:cNvSpPr txBox="1">
            <a:spLocks/>
          </p:cNvSpPr>
          <p:nvPr/>
        </p:nvSpPr>
        <p:spPr>
          <a:xfrm>
            <a:off x="700036" y="2204041"/>
            <a:ext cx="7214254" cy="4068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endParaRPr lang="en-GB" sz="2400" dirty="0">
              <a:solidFill>
                <a:schemeClr val="tx1">
                  <a:lumMod val="65000"/>
                  <a:lumOff val="35000"/>
                </a:schemeClr>
              </a:solidFill>
            </a:endParaRP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 name="Picture 1">
            <a:extLst>
              <a:ext uri="{FF2B5EF4-FFF2-40B4-BE49-F238E27FC236}">
                <a16:creationId xmlns:a16="http://schemas.microsoft.com/office/drawing/2014/main" id="{B84B871F-FEC3-4206-BFBB-F9298B23E551}"/>
              </a:ext>
            </a:extLst>
          </p:cNvPr>
          <p:cNvPicPr>
            <a:picLocks noChangeAspect="1"/>
          </p:cNvPicPr>
          <p:nvPr/>
        </p:nvPicPr>
        <p:blipFill rotWithShape="1">
          <a:blip r:embed="rId2"/>
          <a:srcRect l="12759" t="19617" r="18189" b="12337"/>
          <a:stretch/>
        </p:blipFill>
        <p:spPr>
          <a:xfrm>
            <a:off x="2364827" y="2170289"/>
            <a:ext cx="7462345" cy="4136430"/>
          </a:xfrm>
          <a:prstGeom prst="rect">
            <a:avLst/>
          </a:prstGeom>
        </p:spPr>
      </p:pic>
      <p:sp>
        <p:nvSpPr>
          <p:cNvPr id="6" name="Shape 76">
            <a:extLst>
              <a:ext uri="{FF2B5EF4-FFF2-40B4-BE49-F238E27FC236}">
                <a16:creationId xmlns:a16="http://schemas.microsoft.com/office/drawing/2014/main" id="{3281FAAE-6ADF-4856-86A3-525346C02B06}"/>
              </a:ext>
            </a:extLst>
          </p:cNvPr>
          <p:cNvSpPr txBox="1">
            <a:spLocks/>
          </p:cNvSpPr>
          <p:nvPr/>
        </p:nvSpPr>
        <p:spPr>
          <a:xfrm>
            <a:off x="912320" y="6306719"/>
            <a:ext cx="10367358" cy="404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GB" sz="1400" dirty="0" err="1">
                <a:solidFill>
                  <a:schemeClr val="tx1">
                    <a:lumMod val="65000"/>
                    <a:lumOff val="35000"/>
                  </a:schemeClr>
                </a:solidFill>
              </a:rPr>
              <a:t>Gade</a:t>
            </a:r>
            <a:r>
              <a:rPr lang="en-GB" sz="1400" dirty="0">
                <a:solidFill>
                  <a:schemeClr val="tx1">
                    <a:lumMod val="65000"/>
                    <a:lumOff val="35000"/>
                  </a:schemeClr>
                </a:solidFill>
              </a:rPr>
              <a:t>, R., &amp; </a:t>
            </a:r>
            <a:r>
              <a:rPr lang="en-GB" sz="1400" dirty="0" err="1">
                <a:solidFill>
                  <a:schemeClr val="tx1">
                    <a:lumMod val="65000"/>
                    <a:lumOff val="35000"/>
                  </a:schemeClr>
                </a:solidFill>
              </a:rPr>
              <a:t>Moeslund</a:t>
            </a:r>
            <a:r>
              <a:rPr lang="en-GB" sz="1400" dirty="0">
                <a:solidFill>
                  <a:schemeClr val="tx1">
                    <a:lumMod val="65000"/>
                    <a:lumOff val="35000"/>
                  </a:schemeClr>
                </a:solidFill>
              </a:rPr>
              <a:t>, T. B. (2014). Thermal Tracking of Sports Players. Sensors, 14(8), 13679-13691. DOI: 10.3390/s140813679</a:t>
            </a:r>
            <a:endParaRPr lang="en-GB" sz="900" i="1" dirty="0">
              <a:solidFill>
                <a:schemeClr val="tx1">
                  <a:lumMod val="65000"/>
                  <a:lumOff val="35000"/>
                </a:schemeClr>
              </a:solidFill>
            </a:endParaRPr>
          </a:p>
        </p:txBody>
      </p:sp>
    </p:spTree>
    <p:extLst>
      <p:ext uri="{BB962C8B-B14F-4D97-AF65-F5344CB8AC3E}">
        <p14:creationId xmlns:p14="http://schemas.microsoft.com/office/powerpoint/2010/main" val="898758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7315555"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Data Association</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1"/>
            <a:ext cx="10482971" cy="4068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For each detected person a new Kalman filter is created.</a:t>
            </a:r>
          </a:p>
          <a:p>
            <a:pPr>
              <a:spcAft>
                <a:spcPts val="600"/>
              </a:spcAft>
              <a:buClr>
                <a:schemeClr val="tx1">
                  <a:lumMod val="65000"/>
                  <a:lumOff val="35000"/>
                </a:schemeClr>
              </a:buClr>
            </a:pPr>
            <a:r>
              <a:rPr lang="en-GB" sz="2400" dirty="0">
                <a:solidFill>
                  <a:schemeClr val="tx1">
                    <a:lumMod val="65000"/>
                    <a:lumOff val="35000"/>
                  </a:schemeClr>
                </a:solidFill>
              </a:rPr>
              <a:t>In each frame a Kalman filter is assigned the nearest detection (given a distance threshold).</a:t>
            </a:r>
          </a:p>
          <a:p>
            <a:pPr>
              <a:spcAft>
                <a:spcPts val="600"/>
              </a:spcAft>
              <a:buClr>
                <a:schemeClr val="tx1">
                  <a:lumMod val="65000"/>
                  <a:lumOff val="35000"/>
                </a:schemeClr>
              </a:buClr>
            </a:pPr>
            <a:r>
              <a:rPr lang="en-GB" sz="2400" dirty="0">
                <a:solidFill>
                  <a:schemeClr val="tx1">
                    <a:lumMod val="65000"/>
                    <a:lumOff val="35000"/>
                  </a:schemeClr>
                </a:solidFill>
              </a:rPr>
              <a:t>For each detection not assigned to a Kalman filter, a new one is created, thus beginning a new track.</a:t>
            </a:r>
          </a:p>
          <a:p>
            <a:pPr>
              <a:spcAft>
                <a:spcPts val="600"/>
              </a:spcAft>
              <a:buClr>
                <a:schemeClr val="tx1">
                  <a:lumMod val="65000"/>
                  <a:lumOff val="35000"/>
                </a:schemeClr>
              </a:buClr>
            </a:pPr>
            <a:r>
              <a:rPr lang="en-GB" sz="2400" dirty="0">
                <a:solidFill>
                  <a:schemeClr val="tx1">
                    <a:lumMod val="65000"/>
                    <a:lumOff val="35000"/>
                  </a:schemeClr>
                </a:solidFill>
              </a:rPr>
              <a:t>Kalman filters with no assigned detections are still continued based on predictions for a maximum of 5 frames without detections.</a:t>
            </a:r>
          </a:p>
        </p:txBody>
      </p:sp>
    </p:spTree>
    <p:extLst>
      <p:ext uri="{BB962C8B-B14F-4D97-AF65-F5344CB8AC3E}">
        <p14:creationId xmlns:p14="http://schemas.microsoft.com/office/powerpoint/2010/main" val="136015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Occlusion Handling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1"/>
            <a:ext cx="4565961" cy="4302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If a person is occluded by another person or if its BLOB is merged with the BLOB of another person in the segmentation stage, the people affected cannot be properly re-identified once the occlusion ends.</a:t>
            </a:r>
          </a:p>
          <a:p>
            <a:pPr>
              <a:spcAft>
                <a:spcPts val="600"/>
              </a:spcAft>
              <a:buClr>
                <a:schemeClr val="tx1">
                  <a:lumMod val="65000"/>
                  <a:lumOff val="35000"/>
                </a:schemeClr>
              </a:buClr>
            </a:pPr>
            <a:r>
              <a:rPr lang="en-GB" sz="2200" dirty="0">
                <a:solidFill>
                  <a:schemeClr val="tx1">
                    <a:lumMod val="65000"/>
                    <a:lumOff val="35000"/>
                  </a:schemeClr>
                </a:solidFill>
              </a:rPr>
              <a:t>To minimize the occurrence of this issue, an algorithm based on visual appearance was implemented.</a:t>
            </a:r>
          </a:p>
          <a:p>
            <a:pPr>
              <a:spcAft>
                <a:spcPts val="600"/>
              </a:spcAft>
              <a:buClr>
                <a:schemeClr val="tx1">
                  <a:lumMod val="65000"/>
                  <a:lumOff val="35000"/>
                </a:schemeClr>
              </a:buClr>
            </a:pPr>
            <a:endParaRPr lang="en-GB" sz="2400" dirty="0">
              <a:solidFill>
                <a:schemeClr val="tx1">
                  <a:lumMod val="65000"/>
                  <a:lumOff val="35000"/>
                </a:schemeClr>
              </a:solidFill>
            </a:endParaRPr>
          </a:p>
          <a:p>
            <a:pPr>
              <a:spcAft>
                <a:spcPts val="600"/>
              </a:spcAft>
              <a:buClr>
                <a:schemeClr val="tx1">
                  <a:lumMod val="65000"/>
                  <a:lumOff val="35000"/>
                </a:schemeClr>
              </a:buClr>
            </a:pPr>
            <a:endParaRPr lang="en-GB" sz="2400" dirty="0">
              <a:solidFill>
                <a:schemeClr val="tx1">
                  <a:lumMod val="65000"/>
                  <a:lumOff val="35000"/>
                </a:schemeClr>
              </a:solidFill>
            </a:endParaRPr>
          </a:p>
        </p:txBody>
      </p:sp>
      <p:sp>
        <p:nvSpPr>
          <p:cNvPr id="10" name="Shape 76">
            <a:extLst>
              <a:ext uri="{FF2B5EF4-FFF2-40B4-BE49-F238E27FC236}">
                <a16:creationId xmlns:a16="http://schemas.microsoft.com/office/drawing/2014/main" id="{06B3A089-2B77-4F36-8AF1-5716DF6B6D8C}"/>
              </a:ext>
            </a:extLst>
          </p:cNvPr>
          <p:cNvSpPr txBox="1">
            <a:spLocks/>
          </p:cNvSpPr>
          <p:nvPr/>
        </p:nvSpPr>
        <p:spPr>
          <a:xfrm>
            <a:off x="5868191" y="5963782"/>
            <a:ext cx="3221042" cy="486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Poor tracking due to occlusion.</a:t>
            </a:r>
            <a:endParaRPr lang="en-US" sz="900" i="1" dirty="0">
              <a:solidFill>
                <a:schemeClr val="tx1">
                  <a:lumMod val="65000"/>
                  <a:lumOff val="35000"/>
                </a:schemeClr>
              </a:solidFill>
            </a:endParaRPr>
          </a:p>
        </p:txBody>
      </p:sp>
      <p:sp>
        <p:nvSpPr>
          <p:cNvPr id="11" name="Shape 76">
            <a:extLst>
              <a:ext uri="{FF2B5EF4-FFF2-40B4-BE49-F238E27FC236}">
                <a16:creationId xmlns:a16="http://schemas.microsoft.com/office/drawing/2014/main" id="{EBFADC97-5872-41B9-B794-361D7D5BDAAA}"/>
              </a:ext>
            </a:extLst>
          </p:cNvPr>
          <p:cNvSpPr txBox="1">
            <a:spLocks/>
          </p:cNvSpPr>
          <p:nvPr/>
        </p:nvSpPr>
        <p:spPr>
          <a:xfrm>
            <a:off x="9007171" y="5963782"/>
            <a:ext cx="2907323" cy="798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After the end of the occlusion a person cannot be re-identified.</a:t>
            </a:r>
            <a:endParaRPr lang="en-US" sz="900" i="1" dirty="0">
              <a:solidFill>
                <a:schemeClr val="tx1">
                  <a:lumMod val="65000"/>
                  <a:lumOff val="35000"/>
                </a:schemeClr>
              </a:solidFill>
            </a:endParaRPr>
          </a:p>
        </p:txBody>
      </p:sp>
      <p:pic>
        <p:nvPicPr>
          <p:cNvPr id="14" name="Picture 13" descr="A picture containing indoor&#10;&#10;Description generated with very high confidence">
            <a:extLst>
              <a:ext uri="{FF2B5EF4-FFF2-40B4-BE49-F238E27FC236}">
                <a16:creationId xmlns:a16="http://schemas.microsoft.com/office/drawing/2014/main" id="{BD230199-4611-4253-AB06-A3F40FA57D84}"/>
              </a:ext>
            </a:extLst>
          </p:cNvPr>
          <p:cNvPicPr>
            <a:picLocks noChangeAspect="1"/>
          </p:cNvPicPr>
          <p:nvPr/>
        </p:nvPicPr>
        <p:blipFill>
          <a:blip r:embed="rId2"/>
          <a:stretch>
            <a:fillRect/>
          </a:stretch>
        </p:blipFill>
        <p:spPr>
          <a:xfrm>
            <a:off x="9089233" y="2306182"/>
            <a:ext cx="2743200" cy="3657600"/>
          </a:xfrm>
          <a:prstGeom prst="rect">
            <a:avLst/>
          </a:prstGeom>
        </p:spPr>
      </p:pic>
      <p:pic>
        <p:nvPicPr>
          <p:cNvPr id="15" name="Picture 14" descr="A picture containing indoor, building, wall&#10;&#10;Description generated with high confidence">
            <a:extLst>
              <a:ext uri="{FF2B5EF4-FFF2-40B4-BE49-F238E27FC236}">
                <a16:creationId xmlns:a16="http://schemas.microsoft.com/office/drawing/2014/main" id="{EA1189ED-27A1-477A-877F-97A0F15A69E8}"/>
              </a:ext>
            </a:extLst>
          </p:cNvPr>
          <p:cNvPicPr>
            <a:picLocks noChangeAspect="1"/>
          </p:cNvPicPr>
          <p:nvPr/>
        </p:nvPicPr>
        <p:blipFill>
          <a:blip r:embed="rId3"/>
          <a:stretch>
            <a:fillRect/>
          </a:stretch>
        </p:blipFill>
        <p:spPr>
          <a:xfrm>
            <a:off x="6089513" y="2306182"/>
            <a:ext cx="2743200" cy="3657600"/>
          </a:xfrm>
          <a:prstGeom prst="rect">
            <a:avLst/>
          </a:prstGeom>
        </p:spPr>
      </p:pic>
    </p:spTree>
    <p:extLst>
      <p:ext uri="{BB962C8B-B14F-4D97-AF65-F5344CB8AC3E}">
        <p14:creationId xmlns:p14="http://schemas.microsoft.com/office/powerpoint/2010/main" val="2952032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Occlusion Handling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132961" cy="4653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When a track is lost, the algorithm tries to identify if an occlusion has begun.</a:t>
            </a:r>
          </a:p>
          <a:p>
            <a:pPr>
              <a:spcAft>
                <a:spcPts val="600"/>
              </a:spcAft>
              <a:buClr>
                <a:schemeClr val="tx1">
                  <a:lumMod val="65000"/>
                  <a:lumOff val="35000"/>
                </a:schemeClr>
              </a:buClr>
            </a:pPr>
            <a:r>
              <a:rPr lang="en-GB" sz="2200" dirty="0">
                <a:solidFill>
                  <a:schemeClr val="tx1">
                    <a:lumMod val="65000"/>
                    <a:lumOff val="35000"/>
                  </a:schemeClr>
                </a:solidFill>
              </a:rPr>
              <a:t>For each of the other tracks, the algorithm calculates the area of intersection between the lost track’s bounding box and that track’s bounding box.  </a:t>
            </a:r>
          </a:p>
          <a:p>
            <a:pPr>
              <a:spcAft>
                <a:spcPts val="600"/>
              </a:spcAft>
              <a:buClr>
                <a:schemeClr val="tx1">
                  <a:lumMod val="65000"/>
                  <a:lumOff val="35000"/>
                </a:schemeClr>
              </a:buClr>
            </a:pPr>
            <a:r>
              <a:rPr lang="en-GB" sz="2200" dirty="0">
                <a:solidFill>
                  <a:schemeClr val="tx1">
                    <a:lumMod val="65000"/>
                    <a:lumOff val="35000"/>
                  </a:schemeClr>
                </a:solidFill>
              </a:rPr>
              <a:t>If the area of intersection is significant, an occlusion has officially begun and the tracks have merged.</a:t>
            </a:r>
          </a:p>
        </p:txBody>
      </p:sp>
      <p:pic>
        <p:nvPicPr>
          <p:cNvPr id="3" name="Picture 2" descr="A picture containing indoor&#10;&#10;Description generated with very high confidence">
            <a:extLst>
              <a:ext uri="{FF2B5EF4-FFF2-40B4-BE49-F238E27FC236}">
                <a16:creationId xmlns:a16="http://schemas.microsoft.com/office/drawing/2014/main" id="{59F3DFB2-5E51-4124-A4BF-A76C53C286D2}"/>
              </a:ext>
            </a:extLst>
          </p:cNvPr>
          <p:cNvPicPr>
            <a:picLocks noChangeAspect="1"/>
          </p:cNvPicPr>
          <p:nvPr/>
        </p:nvPicPr>
        <p:blipFill>
          <a:blip r:embed="rId2"/>
          <a:stretch>
            <a:fillRect/>
          </a:stretch>
        </p:blipFill>
        <p:spPr>
          <a:xfrm>
            <a:off x="9089233" y="2306182"/>
            <a:ext cx="2743200" cy="3657600"/>
          </a:xfrm>
          <a:prstGeom prst="rect">
            <a:avLst/>
          </a:prstGeom>
        </p:spPr>
      </p:pic>
      <p:pic>
        <p:nvPicPr>
          <p:cNvPr id="6" name="Picture 5" descr="A picture containing indoor, building, wall&#10;&#10;Description generated with high confidence">
            <a:extLst>
              <a:ext uri="{FF2B5EF4-FFF2-40B4-BE49-F238E27FC236}">
                <a16:creationId xmlns:a16="http://schemas.microsoft.com/office/drawing/2014/main" id="{0695D685-D1D1-4E6E-B2DE-C26245596EBC}"/>
              </a:ext>
            </a:extLst>
          </p:cNvPr>
          <p:cNvPicPr>
            <a:picLocks noChangeAspect="1"/>
          </p:cNvPicPr>
          <p:nvPr/>
        </p:nvPicPr>
        <p:blipFill>
          <a:blip r:embed="rId3"/>
          <a:stretch>
            <a:fillRect/>
          </a:stretch>
        </p:blipFill>
        <p:spPr>
          <a:xfrm>
            <a:off x="6089515" y="2306182"/>
            <a:ext cx="2743200" cy="3657600"/>
          </a:xfrm>
          <a:prstGeom prst="rect">
            <a:avLst/>
          </a:prstGeom>
        </p:spPr>
      </p:pic>
      <p:sp>
        <p:nvSpPr>
          <p:cNvPr id="10" name="Shape 76">
            <a:extLst>
              <a:ext uri="{FF2B5EF4-FFF2-40B4-BE49-F238E27FC236}">
                <a16:creationId xmlns:a16="http://schemas.microsoft.com/office/drawing/2014/main" id="{65D754B5-E647-4818-9828-115E8988FD4A}"/>
              </a:ext>
            </a:extLst>
          </p:cNvPr>
          <p:cNvSpPr txBox="1">
            <a:spLocks/>
          </p:cNvSpPr>
          <p:nvPr/>
        </p:nvSpPr>
        <p:spPr>
          <a:xfrm>
            <a:off x="6089514" y="5963782"/>
            <a:ext cx="2743201" cy="486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right before occlusion.</a:t>
            </a:r>
            <a:endParaRPr lang="en-US" sz="900" i="1" dirty="0">
              <a:solidFill>
                <a:schemeClr val="tx1">
                  <a:lumMod val="65000"/>
                  <a:lumOff val="35000"/>
                </a:schemeClr>
              </a:solidFill>
            </a:endParaRPr>
          </a:p>
        </p:txBody>
      </p:sp>
      <p:sp>
        <p:nvSpPr>
          <p:cNvPr id="11" name="Shape 76">
            <a:extLst>
              <a:ext uri="{FF2B5EF4-FFF2-40B4-BE49-F238E27FC236}">
                <a16:creationId xmlns:a16="http://schemas.microsoft.com/office/drawing/2014/main" id="{8F25D546-8AF5-4C1A-8D07-613D09C4CDCE}"/>
              </a:ext>
            </a:extLst>
          </p:cNvPr>
          <p:cNvSpPr txBox="1">
            <a:spLocks/>
          </p:cNvSpPr>
          <p:nvPr/>
        </p:nvSpPr>
        <p:spPr>
          <a:xfrm>
            <a:off x="9027802" y="5963782"/>
            <a:ext cx="2866062" cy="486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where occlusion begins.</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316882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Occlusion Handling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6" y="2204042"/>
            <a:ext cx="3945424" cy="401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400" dirty="0">
                <a:solidFill>
                  <a:schemeClr val="tx1">
                    <a:lumMod val="65000"/>
                    <a:lumOff val="35000"/>
                  </a:schemeClr>
                </a:solidFill>
              </a:rPr>
              <a:t>The color histograms of people involved in the occlusion are calculated and stored.</a:t>
            </a:r>
          </a:p>
          <a:p>
            <a:pPr>
              <a:spcAft>
                <a:spcPts val="600"/>
              </a:spcAft>
              <a:buClr>
                <a:schemeClr val="tx1">
                  <a:lumMod val="65000"/>
                  <a:lumOff val="35000"/>
                </a:schemeClr>
              </a:buClr>
            </a:pPr>
            <a:r>
              <a:rPr lang="en-US" sz="2400" dirty="0">
                <a:solidFill>
                  <a:schemeClr val="tx1">
                    <a:lumMod val="65000"/>
                    <a:lumOff val="35000"/>
                  </a:schemeClr>
                </a:solidFill>
              </a:rPr>
              <a:t>The color histogram is a feature that distinguishes people from each other based on the color of their clothes.</a:t>
            </a:r>
          </a:p>
          <a:p>
            <a:pPr>
              <a:spcAft>
                <a:spcPts val="600"/>
              </a:spcAft>
              <a:buClr>
                <a:schemeClr val="tx1">
                  <a:lumMod val="65000"/>
                  <a:lumOff val="35000"/>
                </a:schemeClr>
              </a:buClr>
            </a:pPr>
            <a:endParaRPr lang="en-US" sz="2400" dirty="0">
              <a:solidFill>
                <a:schemeClr val="tx1">
                  <a:lumMod val="65000"/>
                  <a:lumOff val="35000"/>
                </a:schemeClr>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8572D635-EAA7-4955-8BED-0ACFD649901A}"/>
              </a:ext>
            </a:extLst>
          </p:cNvPr>
          <p:cNvPicPr>
            <a:picLocks noChangeAspect="1"/>
          </p:cNvPicPr>
          <p:nvPr/>
        </p:nvPicPr>
        <p:blipFill>
          <a:blip r:embed="rId2"/>
          <a:stretch>
            <a:fillRect/>
          </a:stretch>
        </p:blipFill>
        <p:spPr>
          <a:xfrm>
            <a:off x="8388731" y="3970809"/>
            <a:ext cx="3103233" cy="2387949"/>
          </a:xfrm>
          <a:prstGeom prst="rect">
            <a:avLst/>
          </a:prstGeom>
        </p:spPr>
      </p:pic>
      <p:pic>
        <p:nvPicPr>
          <p:cNvPr id="6" name="Picture 5" descr="A blurry image of a cat&#10;&#10;Description generated with high confidence">
            <a:extLst>
              <a:ext uri="{FF2B5EF4-FFF2-40B4-BE49-F238E27FC236}">
                <a16:creationId xmlns:a16="http://schemas.microsoft.com/office/drawing/2014/main" id="{79144B26-0139-4A85-8CA7-B3C353AE6CB9}"/>
              </a:ext>
            </a:extLst>
          </p:cNvPr>
          <p:cNvPicPr>
            <a:picLocks noChangeAspect="1"/>
          </p:cNvPicPr>
          <p:nvPr/>
        </p:nvPicPr>
        <p:blipFill>
          <a:blip r:embed="rId3"/>
          <a:stretch>
            <a:fillRect/>
          </a:stretch>
        </p:blipFill>
        <p:spPr>
          <a:xfrm>
            <a:off x="6202867" y="2559618"/>
            <a:ext cx="934129" cy="1062973"/>
          </a:xfrm>
          <a:prstGeom prst="rect">
            <a:avLst/>
          </a:prstGeom>
        </p:spPr>
      </p:pic>
      <p:pic>
        <p:nvPicPr>
          <p:cNvPr id="10" name="Picture 9" descr="A close up of an animal&#10;&#10;Description generated with very high confidence">
            <a:extLst>
              <a:ext uri="{FF2B5EF4-FFF2-40B4-BE49-F238E27FC236}">
                <a16:creationId xmlns:a16="http://schemas.microsoft.com/office/drawing/2014/main" id="{E308C024-8B04-4143-813D-8E99F90CF1E3}"/>
              </a:ext>
            </a:extLst>
          </p:cNvPr>
          <p:cNvPicPr>
            <a:picLocks noChangeAspect="1"/>
          </p:cNvPicPr>
          <p:nvPr/>
        </p:nvPicPr>
        <p:blipFill>
          <a:blip r:embed="rId4"/>
          <a:stretch>
            <a:fillRect/>
          </a:stretch>
        </p:blipFill>
        <p:spPr>
          <a:xfrm>
            <a:off x="9667147" y="2087414"/>
            <a:ext cx="828997" cy="1535177"/>
          </a:xfrm>
          <a:prstGeom prst="rect">
            <a:avLst/>
          </a:prstGeom>
        </p:spPr>
      </p:pic>
      <p:pic>
        <p:nvPicPr>
          <p:cNvPr id="12" name="Picture 11" descr="A pencil and paper&#10;&#10;Description generated with high confidence">
            <a:extLst>
              <a:ext uri="{FF2B5EF4-FFF2-40B4-BE49-F238E27FC236}">
                <a16:creationId xmlns:a16="http://schemas.microsoft.com/office/drawing/2014/main" id="{78574118-0DF8-4B0B-A456-674D7958E466}"/>
              </a:ext>
            </a:extLst>
          </p:cNvPr>
          <p:cNvPicPr>
            <a:picLocks noChangeAspect="1"/>
          </p:cNvPicPr>
          <p:nvPr/>
        </p:nvPicPr>
        <p:blipFill>
          <a:blip r:embed="rId5"/>
          <a:stretch>
            <a:fillRect/>
          </a:stretch>
        </p:blipFill>
        <p:spPr>
          <a:xfrm>
            <a:off x="4965479" y="3944661"/>
            <a:ext cx="3103233" cy="2440244"/>
          </a:xfrm>
          <a:prstGeom prst="rect">
            <a:avLst/>
          </a:prstGeom>
        </p:spPr>
      </p:pic>
    </p:spTree>
    <p:extLst>
      <p:ext uri="{BB962C8B-B14F-4D97-AF65-F5344CB8AC3E}">
        <p14:creationId xmlns:p14="http://schemas.microsoft.com/office/powerpoint/2010/main" val="147872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Occlusion Handling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110263" cy="4401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When a new detection appears in the video it is verified if it might correspond to the end of an occlusion. </a:t>
            </a:r>
          </a:p>
          <a:p>
            <a:pPr>
              <a:spcAft>
                <a:spcPts val="600"/>
              </a:spcAft>
              <a:buClr>
                <a:schemeClr val="tx1">
                  <a:lumMod val="65000"/>
                  <a:lumOff val="35000"/>
                </a:schemeClr>
              </a:buClr>
            </a:pPr>
            <a:r>
              <a:rPr lang="en-US" sz="2200" dirty="0">
                <a:solidFill>
                  <a:schemeClr val="tx1">
                    <a:lumMod val="65000"/>
                    <a:lumOff val="35000"/>
                  </a:schemeClr>
                </a:solidFill>
              </a:rPr>
              <a:t>If there is significant intersection between </a:t>
            </a:r>
            <a:r>
              <a:rPr lang="en-GB" sz="2200" dirty="0">
                <a:solidFill>
                  <a:schemeClr val="tx1">
                    <a:lumMod val="65000"/>
                    <a:lumOff val="35000"/>
                  </a:schemeClr>
                </a:solidFill>
              </a:rPr>
              <a:t>the bounding box of this detection and the bounding boxes of the other detections in the prior frame, that are marked as having more than one person merged in them, this means that an occlusion has ended.</a:t>
            </a:r>
            <a:endParaRPr lang="en-US" sz="2200" dirty="0">
              <a:solidFill>
                <a:schemeClr val="tx1">
                  <a:lumMod val="65000"/>
                  <a:lumOff val="35000"/>
                </a:schemeClr>
              </a:solidFill>
            </a:endParaRPr>
          </a:p>
          <a:p>
            <a:pPr>
              <a:spcAft>
                <a:spcPts val="600"/>
              </a:spcAft>
              <a:buClr>
                <a:schemeClr val="tx1">
                  <a:lumMod val="65000"/>
                  <a:lumOff val="35000"/>
                </a:schemeClr>
              </a:buClr>
            </a:pPr>
            <a:endParaRPr lang="en-US" sz="2400" dirty="0">
              <a:solidFill>
                <a:schemeClr val="tx1">
                  <a:lumMod val="65000"/>
                  <a:lumOff val="35000"/>
                </a:schemeClr>
              </a:solidFill>
            </a:endParaRPr>
          </a:p>
        </p:txBody>
      </p:sp>
      <p:pic>
        <p:nvPicPr>
          <p:cNvPr id="4" name="Picture 3" descr="A picture containing indoor&#10;&#10;Description generated with very high confidence">
            <a:extLst>
              <a:ext uri="{FF2B5EF4-FFF2-40B4-BE49-F238E27FC236}">
                <a16:creationId xmlns:a16="http://schemas.microsoft.com/office/drawing/2014/main" id="{E21C085A-197C-4AEA-A89F-139AB4A06BC2}"/>
              </a:ext>
            </a:extLst>
          </p:cNvPr>
          <p:cNvPicPr>
            <a:picLocks noChangeAspect="1"/>
          </p:cNvPicPr>
          <p:nvPr/>
        </p:nvPicPr>
        <p:blipFill>
          <a:blip r:embed="rId2"/>
          <a:stretch>
            <a:fillRect/>
          </a:stretch>
        </p:blipFill>
        <p:spPr>
          <a:xfrm>
            <a:off x="9118416" y="2303387"/>
            <a:ext cx="2743200" cy="3657600"/>
          </a:xfrm>
          <a:prstGeom prst="rect">
            <a:avLst/>
          </a:prstGeom>
        </p:spPr>
      </p:pic>
      <p:pic>
        <p:nvPicPr>
          <p:cNvPr id="11" name="Picture 10" descr="A picture containing building, indoor, ground, skating&#10;&#10;Description generated with high confidence">
            <a:extLst>
              <a:ext uri="{FF2B5EF4-FFF2-40B4-BE49-F238E27FC236}">
                <a16:creationId xmlns:a16="http://schemas.microsoft.com/office/drawing/2014/main" id="{060CA263-DE96-4CB1-975B-D6104F7D46AE}"/>
              </a:ext>
            </a:extLst>
          </p:cNvPr>
          <p:cNvPicPr>
            <a:picLocks noChangeAspect="1"/>
          </p:cNvPicPr>
          <p:nvPr/>
        </p:nvPicPr>
        <p:blipFill>
          <a:blip r:embed="rId3"/>
          <a:stretch>
            <a:fillRect/>
          </a:stretch>
        </p:blipFill>
        <p:spPr>
          <a:xfrm>
            <a:off x="6096000" y="2303387"/>
            <a:ext cx="2743200" cy="3657600"/>
          </a:xfrm>
          <a:prstGeom prst="rect">
            <a:avLst/>
          </a:prstGeom>
        </p:spPr>
      </p:pic>
      <p:sp>
        <p:nvSpPr>
          <p:cNvPr id="13" name="Shape 76">
            <a:extLst>
              <a:ext uri="{FF2B5EF4-FFF2-40B4-BE49-F238E27FC236}">
                <a16:creationId xmlns:a16="http://schemas.microsoft.com/office/drawing/2014/main" id="{1F62F3DC-DCCA-4298-8596-B285807907EE}"/>
              </a:ext>
            </a:extLst>
          </p:cNvPr>
          <p:cNvSpPr txBox="1">
            <a:spLocks/>
          </p:cNvSpPr>
          <p:nvPr/>
        </p:nvSpPr>
        <p:spPr>
          <a:xfrm>
            <a:off x="6089514" y="5963781"/>
            <a:ext cx="2743201"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right before occlusion ends.</a:t>
            </a:r>
            <a:endParaRPr lang="en-US" sz="900" i="1" dirty="0">
              <a:solidFill>
                <a:schemeClr val="tx1">
                  <a:lumMod val="65000"/>
                  <a:lumOff val="35000"/>
                </a:schemeClr>
              </a:solidFill>
            </a:endParaRPr>
          </a:p>
        </p:txBody>
      </p:sp>
      <p:sp>
        <p:nvSpPr>
          <p:cNvPr id="14" name="Shape 76">
            <a:extLst>
              <a:ext uri="{FF2B5EF4-FFF2-40B4-BE49-F238E27FC236}">
                <a16:creationId xmlns:a16="http://schemas.microsoft.com/office/drawing/2014/main" id="{60F9ECD9-113E-4239-A478-C0836E1EC366}"/>
              </a:ext>
            </a:extLst>
          </p:cNvPr>
          <p:cNvSpPr txBox="1">
            <a:spLocks/>
          </p:cNvSpPr>
          <p:nvPr/>
        </p:nvSpPr>
        <p:spPr>
          <a:xfrm>
            <a:off x="9027802" y="5963782"/>
            <a:ext cx="2866062" cy="486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after occlusion ends.</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18472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Occlusion Handling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6459522" cy="4401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When the end of an occlusion is verified the color histogram of the new detection is compared to all color histograms stored in the track that contained occluded people.</a:t>
            </a:r>
          </a:p>
          <a:p>
            <a:pPr>
              <a:spcAft>
                <a:spcPts val="600"/>
              </a:spcAft>
              <a:buClr>
                <a:schemeClr val="tx1">
                  <a:lumMod val="65000"/>
                  <a:lumOff val="35000"/>
                </a:schemeClr>
              </a:buClr>
            </a:pPr>
            <a:r>
              <a:rPr lang="en-GB" sz="2400" dirty="0">
                <a:solidFill>
                  <a:schemeClr val="tx1">
                    <a:lumMod val="65000"/>
                    <a:lumOff val="35000"/>
                  </a:schemeClr>
                </a:solidFill>
              </a:rPr>
              <a:t>The new detection is assigned to the track with the histogram with highest comparison score.</a:t>
            </a:r>
            <a:endParaRPr lang="en-US" sz="2400" dirty="0">
              <a:solidFill>
                <a:schemeClr val="tx1">
                  <a:lumMod val="65000"/>
                  <a:lumOff val="35000"/>
                </a:schemeClr>
              </a:solidFill>
            </a:endParaRPr>
          </a:p>
        </p:txBody>
      </p:sp>
      <p:pic>
        <p:nvPicPr>
          <p:cNvPr id="15" name="Picture 14" descr="A pencil and paper&#10;&#10;Description generated with high confidence">
            <a:extLst>
              <a:ext uri="{FF2B5EF4-FFF2-40B4-BE49-F238E27FC236}">
                <a16:creationId xmlns:a16="http://schemas.microsoft.com/office/drawing/2014/main" id="{CF8F73BD-8E87-4CA5-AA23-2B17AFE73F24}"/>
              </a:ext>
            </a:extLst>
          </p:cNvPr>
          <p:cNvPicPr>
            <a:picLocks noChangeAspect="1"/>
          </p:cNvPicPr>
          <p:nvPr/>
        </p:nvPicPr>
        <p:blipFill>
          <a:blip r:embed="rId2"/>
          <a:stretch>
            <a:fillRect/>
          </a:stretch>
        </p:blipFill>
        <p:spPr>
          <a:xfrm>
            <a:off x="8388731" y="4002743"/>
            <a:ext cx="3050876" cy="2356015"/>
          </a:xfrm>
          <a:prstGeom prst="rect">
            <a:avLst/>
          </a:prstGeom>
        </p:spPr>
      </p:pic>
      <p:pic>
        <p:nvPicPr>
          <p:cNvPr id="16" name="Picture 15" descr="A blurry image of a cat&#10;&#10;Description generated with high confidence">
            <a:extLst>
              <a:ext uri="{FF2B5EF4-FFF2-40B4-BE49-F238E27FC236}">
                <a16:creationId xmlns:a16="http://schemas.microsoft.com/office/drawing/2014/main" id="{5C26C0F5-ADE5-48E4-A581-8BEDCA8D5206}"/>
              </a:ext>
            </a:extLst>
          </p:cNvPr>
          <p:cNvPicPr>
            <a:picLocks noChangeAspect="1"/>
          </p:cNvPicPr>
          <p:nvPr/>
        </p:nvPicPr>
        <p:blipFill>
          <a:blip r:embed="rId3"/>
          <a:stretch>
            <a:fillRect/>
          </a:stretch>
        </p:blipFill>
        <p:spPr>
          <a:xfrm>
            <a:off x="9648343" y="2476090"/>
            <a:ext cx="828997" cy="1105331"/>
          </a:xfrm>
          <a:prstGeom prst="rect">
            <a:avLst/>
          </a:prstGeom>
        </p:spPr>
      </p:pic>
    </p:spTree>
    <p:extLst>
      <p:ext uri="{BB962C8B-B14F-4D97-AF65-F5344CB8AC3E}">
        <p14:creationId xmlns:p14="http://schemas.microsoft.com/office/powerpoint/2010/main" val="402108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27</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1303505"/>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Occlusion </a:t>
            </a:r>
          </a:p>
          <a:p>
            <a:r>
              <a:rPr lang="en-GB" sz="4800" b="1" dirty="0">
                <a:solidFill>
                  <a:schemeClr val="bg1"/>
                </a:solidFill>
              </a:rPr>
              <a:t>Handling</a:t>
            </a:r>
          </a:p>
        </p:txBody>
      </p:sp>
      <p:pic>
        <p:nvPicPr>
          <p:cNvPr id="3" name="occlusion">
            <a:hlinkClick r:id="" action="ppaction://media"/>
            <a:extLst>
              <a:ext uri="{FF2B5EF4-FFF2-40B4-BE49-F238E27FC236}">
                <a16:creationId xmlns:a16="http://schemas.microsoft.com/office/drawing/2014/main" id="{5C550FDF-67EE-442D-BB43-2C868ED21A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1182" y="787942"/>
            <a:ext cx="4056434" cy="5409558"/>
          </a:xfrm>
          <a:prstGeom prst="rect">
            <a:avLst/>
          </a:prstGeom>
        </p:spPr>
      </p:pic>
    </p:spTree>
    <p:extLst>
      <p:ext uri="{BB962C8B-B14F-4D97-AF65-F5344CB8AC3E}">
        <p14:creationId xmlns:p14="http://schemas.microsoft.com/office/powerpoint/2010/main" val="46500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2530812" y="2353372"/>
            <a:ext cx="7130375"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Classification</a:t>
            </a:r>
            <a:endParaRPr lang="en-GB" sz="7200" b="1" dirty="0">
              <a:solidFill>
                <a:schemeClr val="bg1"/>
              </a:solidFill>
            </a:endParaRPr>
          </a:p>
        </p:txBody>
      </p:sp>
    </p:spTree>
    <p:extLst>
      <p:ext uri="{BB962C8B-B14F-4D97-AF65-F5344CB8AC3E}">
        <p14:creationId xmlns:p14="http://schemas.microsoft.com/office/powerpoint/2010/main" val="689793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29</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1"/>
            <a:ext cx="12192000" cy="250973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456501" y="1608110"/>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600" b="1" dirty="0">
                <a:solidFill>
                  <a:schemeClr val="bg1"/>
                </a:solidFill>
              </a:rPr>
              <a:t>Classification</a:t>
            </a:r>
          </a:p>
        </p:txBody>
      </p:sp>
      <p:pic>
        <p:nvPicPr>
          <p:cNvPr id="8" name="Picture 7" descr="A close up of a logo&#10;&#10;Description generated with very high confidence">
            <a:extLst>
              <a:ext uri="{FF2B5EF4-FFF2-40B4-BE49-F238E27FC236}">
                <a16:creationId xmlns:a16="http://schemas.microsoft.com/office/drawing/2014/main" id="{6CB5463E-0AE7-4B9F-90B9-3F40BDF9E7FC}"/>
              </a:ext>
            </a:extLst>
          </p:cNvPr>
          <p:cNvPicPr>
            <a:picLocks noChangeAspect="1"/>
          </p:cNvPicPr>
          <p:nvPr/>
        </p:nvPicPr>
        <p:blipFill>
          <a:blip r:embed="rId2"/>
          <a:stretch>
            <a:fillRect/>
          </a:stretch>
        </p:blipFill>
        <p:spPr>
          <a:xfrm>
            <a:off x="2553157" y="3144297"/>
            <a:ext cx="7085685" cy="3236741"/>
          </a:xfrm>
          <a:prstGeom prst="rect">
            <a:avLst/>
          </a:prstGeom>
        </p:spPr>
      </p:pic>
      <p:sp>
        <p:nvSpPr>
          <p:cNvPr id="9" name="Shape 76">
            <a:extLst>
              <a:ext uri="{FF2B5EF4-FFF2-40B4-BE49-F238E27FC236}">
                <a16:creationId xmlns:a16="http://schemas.microsoft.com/office/drawing/2014/main" id="{801EE2D3-6B6E-4097-9461-DE56F9C09164}"/>
              </a:ext>
            </a:extLst>
          </p:cNvPr>
          <p:cNvSpPr txBox="1">
            <a:spLocks/>
          </p:cNvSpPr>
          <p:nvPr/>
        </p:nvSpPr>
        <p:spPr>
          <a:xfrm>
            <a:off x="1787228" y="6381038"/>
            <a:ext cx="8192770" cy="404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GB" sz="1100" dirty="0">
                <a:solidFill>
                  <a:schemeClr val="tx1">
                    <a:lumMod val="65000"/>
                    <a:lumOff val="35000"/>
                  </a:schemeClr>
                </a:solidFill>
              </a:rPr>
              <a:t>M. </a:t>
            </a:r>
            <a:r>
              <a:rPr lang="en-GB" sz="1100" dirty="0" err="1">
                <a:solidFill>
                  <a:schemeClr val="tx1">
                    <a:lumMod val="65000"/>
                    <a:lumOff val="35000"/>
                  </a:schemeClr>
                </a:solidFill>
              </a:rPr>
              <a:t>Elhamod</a:t>
            </a:r>
            <a:r>
              <a:rPr lang="en-GB" sz="1100" dirty="0">
                <a:solidFill>
                  <a:schemeClr val="tx1">
                    <a:lumMod val="65000"/>
                    <a:lumOff val="35000"/>
                  </a:schemeClr>
                </a:solidFill>
              </a:rPr>
              <a:t> and M. D. Levine. Automated Real-Time Detection of Potentially Suspicious </a:t>
            </a:r>
            <a:r>
              <a:rPr lang="en-GB" sz="1100" dirty="0" err="1">
                <a:solidFill>
                  <a:schemeClr val="tx1">
                    <a:lumMod val="65000"/>
                    <a:lumOff val="35000"/>
                  </a:schemeClr>
                </a:solidFill>
              </a:rPr>
              <a:t>Behavior</a:t>
            </a:r>
            <a:r>
              <a:rPr lang="en-GB" sz="1100" dirty="0">
                <a:solidFill>
                  <a:schemeClr val="tx1">
                    <a:lumMod val="65000"/>
                    <a:lumOff val="35000"/>
                  </a:schemeClr>
                </a:solidFill>
              </a:rPr>
              <a:t> in Public Transport Areas.</a:t>
            </a:r>
            <a:endParaRPr lang="en-GB" sz="700" i="1" dirty="0">
              <a:solidFill>
                <a:schemeClr val="tx1">
                  <a:lumMod val="65000"/>
                  <a:lumOff val="35000"/>
                </a:schemeClr>
              </a:solidFill>
            </a:endParaRPr>
          </a:p>
        </p:txBody>
      </p:sp>
    </p:spTree>
    <p:extLst>
      <p:ext uri="{BB962C8B-B14F-4D97-AF65-F5344CB8AC3E}">
        <p14:creationId xmlns:p14="http://schemas.microsoft.com/office/powerpoint/2010/main" val="361583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2751129" y="2353372"/>
            <a:ext cx="6689741"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Introduction</a:t>
            </a:r>
            <a:endParaRPr lang="en-GB" sz="7200" b="1" dirty="0">
              <a:solidFill>
                <a:schemeClr val="bg1"/>
              </a:solidFill>
            </a:endParaRPr>
          </a:p>
        </p:txBody>
      </p:sp>
    </p:spTree>
    <p:extLst>
      <p:ext uri="{BB962C8B-B14F-4D97-AF65-F5344CB8AC3E}">
        <p14:creationId xmlns:p14="http://schemas.microsoft.com/office/powerpoint/2010/main" val="2661383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3609318"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Fainting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6" y="2204043"/>
            <a:ext cx="5068466" cy="1589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The aspect ratio of a person’s bounding box can help determine whether a person is standing up or lying down.</a:t>
            </a:r>
            <a:endParaRPr lang="en-US" sz="2400" dirty="0">
              <a:solidFill>
                <a:schemeClr val="tx1">
                  <a:lumMod val="65000"/>
                  <a:lumOff val="35000"/>
                </a:schemeClr>
              </a:solidFill>
            </a:endParaRPr>
          </a:p>
        </p:txBody>
      </p:sp>
      <p:pic>
        <p:nvPicPr>
          <p:cNvPr id="2" name="Picture 1">
            <a:extLst>
              <a:ext uri="{FF2B5EF4-FFF2-40B4-BE49-F238E27FC236}">
                <a16:creationId xmlns:a16="http://schemas.microsoft.com/office/drawing/2014/main" id="{17CD490F-9DD8-4F86-9331-B91CF9DCE08F}"/>
              </a:ext>
            </a:extLst>
          </p:cNvPr>
          <p:cNvPicPr>
            <a:picLocks noChangeAspect="1"/>
          </p:cNvPicPr>
          <p:nvPr/>
        </p:nvPicPr>
        <p:blipFill rotWithShape="1">
          <a:blip r:embed="rId2"/>
          <a:srcRect l="41729" t="46950" r="21170" b="42979"/>
          <a:stretch/>
        </p:blipFill>
        <p:spPr>
          <a:xfrm>
            <a:off x="1249654" y="4111152"/>
            <a:ext cx="4523362" cy="690665"/>
          </a:xfrm>
          <a:prstGeom prst="rect">
            <a:avLst/>
          </a:prstGeom>
        </p:spPr>
      </p:pic>
      <p:pic>
        <p:nvPicPr>
          <p:cNvPr id="10" name="Picture 9" descr="A picture containing indoor, ground, building&#10;&#10;Description generated with high confidence">
            <a:extLst>
              <a:ext uri="{FF2B5EF4-FFF2-40B4-BE49-F238E27FC236}">
                <a16:creationId xmlns:a16="http://schemas.microsoft.com/office/drawing/2014/main" id="{4E6C552B-0DAB-4618-BFDF-C84D5C962914}"/>
              </a:ext>
            </a:extLst>
          </p:cNvPr>
          <p:cNvPicPr>
            <a:picLocks noChangeAspect="1"/>
          </p:cNvPicPr>
          <p:nvPr/>
        </p:nvPicPr>
        <p:blipFill>
          <a:blip r:embed="rId3"/>
          <a:stretch>
            <a:fillRect/>
          </a:stretch>
        </p:blipFill>
        <p:spPr>
          <a:xfrm>
            <a:off x="6063573" y="2282352"/>
            <a:ext cx="2743200" cy="3657600"/>
          </a:xfrm>
          <a:prstGeom prst="rect">
            <a:avLst/>
          </a:prstGeom>
        </p:spPr>
      </p:pic>
      <p:sp>
        <p:nvSpPr>
          <p:cNvPr id="13" name="Shape 76">
            <a:extLst>
              <a:ext uri="{FF2B5EF4-FFF2-40B4-BE49-F238E27FC236}">
                <a16:creationId xmlns:a16="http://schemas.microsoft.com/office/drawing/2014/main" id="{A14C2F87-285E-48E4-BE24-F2B6D0D1DFCB}"/>
              </a:ext>
            </a:extLst>
          </p:cNvPr>
          <p:cNvSpPr txBox="1">
            <a:spLocks/>
          </p:cNvSpPr>
          <p:nvPr/>
        </p:nvSpPr>
        <p:spPr>
          <a:xfrm>
            <a:off x="5949998" y="5939952"/>
            <a:ext cx="3059699"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US" sz="1400" dirty="0">
                <a:solidFill>
                  <a:schemeClr val="tx1">
                    <a:lumMod val="65000"/>
                    <a:lumOff val="35000"/>
                  </a:schemeClr>
                </a:solidFill>
              </a:rPr>
              <a:t>Frame of video with no suspicious</a:t>
            </a:r>
          </a:p>
          <a:p>
            <a:pPr marL="50800" indent="0" algn="ctr">
              <a:buNone/>
            </a:pPr>
            <a:r>
              <a:rPr lang="en-US" sz="1400" dirty="0">
                <a:solidFill>
                  <a:schemeClr val="tx1">
                    <a:lumMod val="65000"/>
                    <a:lumOff val="35000"/>
                  </a:schemeClr>
                </a:solidFill>
              </a:rPr>
              <a:t>behaviors detected</a:t>
            </a:r>
            <a:r>
              <a:rPr lang="en-GB" sz="1400" dirty="0">
                <a:solidFill>
                  <a:schemeClr val="tx1">
                    <a:lumMod val="65000"/>
                    <a:lumOff val="35000"/>
                  </a:schemeClr>
                </a:solidFill>
              </a:rPr>
              <a:t>.</a:t>
            </a:r>
            <a:endParaRPr lang="en-US" sz="900" i="1" dirty="0">
              <a:solidFill>
                <a:schemeClr val="tx1">
                  <a:lumMod val="65000"/>
                  <a:lumOff val="35000"/>
                </a:schemeClr>
              </a:solidFill>
            </a:endParaRPr>
          </a:p>
        </p:txBody>
      </p:sp>
      <p:sp>
        <p:nvSpPr>
          <p:cNvPr id="18" name="Shape 76">
            <a:extLst>
              <a:ext uri="{FF2B5EF4-FFF2-40B4-BE49-F238E27FC236}">
                <a16:creationId xmlns:a16="http://schemas.microsoft.com/office/drawing/2014/main" id="{B9A5F886-7BFF-4967-9909-3C13FAB16983}"/>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Frame of video with fainting detected.</a:t>
            </a:r>
            <a:endParaRPr lang="en-US" sz="900" i="1" dirty="0">
              <a:solidFill>
                <a:schemeClr val="tx1">
                  <a:lumMod val="65000"/>
                  <a:lumOff val="35000"/>
                </a:schemeClr>
              </a:solidFill>
            </a:endParaRPr>
          </a:p>
        </p:txBody>
      </p:sp>
      <p:pic>
        <p:nvPicPr>
          <p:cNvPr id="19" name="Picture 18" descr="A picture containing indoor, building, ground&#10;&#10;Description generated with high confidence">
            <a:extLst>
              <a:ext uri="{FF2B5EF4-FFF2-40B4-BE49-F238E27FC236}">
                <a16:creationId xmlns:a16="http://schemas.microsoft.com/office/drawing/2014/main" id="{C9D34FF2-55C8-4493-8D69-E88EC316ACE5}"/>
              </a:ext>
            </a:extLst>
          </p:cNvPr>
          <p:cNvPicPr>
            <a:picLocks noChangeAspect="1"/>
          </p:cNvPicPr>
          <p:nvPr/>
        </p:nvPicPr>
        <p:blipFill>
          <a:blip r:embed="rId4"/>
          <a:stretch>
            <a:fillRect/>
          </a:stretch>
        </p:blipFill>
        <p:spPr>
          <a:xfrm>
            <a:off x="9101844" y="2282352"/>
            <a:ext cx="2743200" cy="3657600"/>
          </a:xfrm>
          <a:prstGeom prst="rect">
            <a:avLst/>
          </a:prstGeom>
        </p:spPr>
      </p:pic>
      <p:pic>
        <p:nvPicPr>
          <p:cNvPr id="20" name="Picture 19">
            <a:extLst>
              <a:ext uri="{FF2B5EF4-FFF2-40B4-BE49-F238E27FC236}">
                <a16:creationId xmlns:a16="http://schemas.microsoft.com/office/drawing/2014/main" id="{966274B7-65AE-4A4B-8737-C824164785C7}"/>
              </a:ext>
            </a:extLst>
          </p:cNvPr>
          <p:cNvPicPr>
            <a:picLocks noChangeAspect="1"/>
          </p:cNvPicPr>
          <p:nvPr/>
        </p:nvPicPr>
        <p:blipFill rotWithShape="1">
          <a:blip r:embed="rId5"/>
          <a:srcRect l="23058" t="48369" r="45702" b="46241"/>
          <a:stretch/>
        </p:blipFill>
        <p:spPr>
          <a:xfrm>
            <a:off x="1249654" y="5299142"/>
            <a:ext cx="3808729" cy="369651"/>
          </a:xfrm>
          <a:prstGeom prst="rect">
            <a:avLst/>
          </a:prstGeom>
        </p:spPr>
      </p:pic>
      <p:pic>
        <p:nvPicPr>
          <p:cNvPr id="21" name="Picture 20">
            <a:extLst>
              <a:ext uri="{FF2B5EF4-FFF2-40B4-BE49-F238E27FC236}">
                <a16:creationId xmlns:a16="http://schemas.microsoft.com/office/drawing/2014/main" id="{494DD2E9-6AD4-487C-ADF0-ACD163FCEC11}"/>
              </a:ext>
            </a:extLst>
          </p:cNvPr>
          <p:cNvPicPr>
            <a:picLocks noChangeAspect="1"/>
          </p:cNvPicPr>
          <p:nvPr/>
        </p:nvPicPr>
        <p:blipFill rotWithShape="1">
          <a:blip r:embed="rId5"/>
          <a:srcRect l="54298" t="48280" r="3537" b="46241"/>
          <a:stretch/>
        </p:blipFill>
        <p:spPr>
          <a:xfrm>
            <a:off x="763207" y="5752089"/>
            <a:ext cx="5140717" cy="375725"/>
          </a:xfrm>
          <a:prstGeom prst="rect">
            <a:avLst/>
          </a:prstGeom>
        </p:spPr>
      </p:pic>
    </p:spTree>
    <p:extLst>
      <p:ext uri="{BB962C8B-B14F-4D97-AF65-F5344CB8AC3E}">
        <p14:creationId xmlns:p14="http://schemas.microsoft.com/office/powerpoint/2010/main" val="446627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Fainting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219247" cy="3146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The fainting detection faces issues. </a:t>
            </a:r>
          </a:p>
          <a:p>
            <a:pPr>
              <a:spcAft>
                <a:spcPts val="600"/>
              </a:spcAft>
              <a:buClr>
                <a:schemeClr val="tx1">
                  <a:lumMod val="65000"/>
                  <a:lumOff val="35000"/>
                </a:schemeClr>
              </a:buClr>
            </a:pPr>
            <a:r>
              <a:rPr lang="en-US" sz="2200" dirty="0">
                <a:solidFill>
                  <a:schemeClr val="tx1">
                    <a:lumMod val="65000"/>
                    <a:lumOff val="35000"/>
                  </a:schemeClr>
                </a:solidFill>
              </a:rPr>
              <a:t>Seen as the video is filmed from above, sometimes the bounding box of a person is not represented as expected which causes the aspect ratio not to be as expected. This, consequently, leads to a poor detection of this behavior.</a:t>
            </a:r>
          </a:p>
        </p:txBody>
      </p:sp>
      <p:pic>
        <p:nvPicPr>
          <p:cNvPr id="16" name="Picture 15" descr="A picture containing building&#10;&#10;Description generated with very high confidence">
            <a:extLst>
              <a:ext uri="{FF2B5EF4-FFF2-40B4-BE49-F238E27FC236}">
                <a16:creationId xmlns:a16="http://schemas.microsoft.com/office/drawing/2014/main" id="{40FF6AD6-8441-41EC-BF20-BAC04421A331}"/>
              </a:ext>
            </a:extLst>
          </p:cNvPr>
          <p:cNvPicPr>
            <a:picLocks noChangeAspect="1"/>
          </p:cNvPicPr>
          <p:nvPr/>
        </p:nvPicPr>
        <p:blipFill>
          <a:blip r:embed="rId2"/>
          <a:stretch>
            <a:fillRect/>
          </a:stretch>
        </p:blipFill>
        <p:spPr>
          <a:xfrm>
            <a:off x="9097330" y="2282351"/>
            <a:ext cx="2743200" cy="3657600"/>
          </a:xfrm>
          <a:prstGeom prst="rect">
            <a:avLst/>
          </a:prstGeom>
        </p:spPr>
      </p:pic>
      <p:pic>
        <p:nvPicPr>
          <p:cNvPr id="17" name="Picture 16" descr="A picture containing indoor&#10;&#10;Description generated with high confidence">
            <a:extLst>
              <a:ext uri="{FF2B5EF4-FFF2-40B4-BE49-F238E27FC236}">
                <a16:creationId xmlns:a16="http://schemas.microsoft.com/office/drawing/2014/main" id="{C035D28E-9FDF-46BF-9A25-83BE502FD2C1}"/>
              </a:ext>
            </a:extLst>
          </p:cNvPr>
          <p:cNvPicPr>
            <a:picLocks noChangeAspect="1"/>
          </p:cNvPicPr>
          <p:nvPr/>
        </p:nvPicPr>
        <p:blipFill>
          <a:blip r:embed="rId3"/>
          <a:stretch>
            <a:fillRect/>
          </a:stretch>
        </p:blipFill>
        <p:spPr>
          <a:xfrm>
            <a:off x="6063573" y="2282352"/>
            <a:ext cx="2743200" cy="3657600"/>
          </a:xfrm>
          <a:prstGeom prst="rect">
            <a:avLst/>
          </a:prstGeom>
        </p:spPr>
      </p:pic>
      <p:sp>
        <p:nvSpPr>
          <p:cNvPr id="18" name="Shape 76">
            <a:extLst>
              <a:ext uri="{FF2B5EF4-FFF2-40B4-BE49-F238E27FC236}">
                <a16:creationId xmlns:a16="http://schemas.microsoft.com/office/drawing/2014/main" id="{EE6D91D0-459D-4F0C-BEAC-602129E9C7B4}"/>
              </a:ext>
            </a:extLst>
          </p:cNvPr>
          <p:cNvSpPr txBox="1">
            <a:spLocks/>
          </p:cNvSpPr>
          <p:nvPr/>
        </p:nvSpPr>
        <p:spPr>
          <a:xfrm>
            <a:off x="5949998" y="5939952"/>
            <a:ext cx="3059699"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US" sz="1400" dirty="0">
                <a:solidFill>
                  <a:schemeClr val="tx1">
                    <a:lumMod val="65000"/>
                    <a:lumOff val="35000"/>
                  </a:schemeClr>
                </a:solidFill>
              </a:rPr>
              <a:t>Poor detection of the fainting behavior.</a:t>
            </a:r>
            <a:endParaRPr lang="en-US" sz="900" i="1" dirty="0">
              <a:solidFill>
                <a:schemeClr val="tx1">
                  <a:lumMod val="65000"/>
                  <a:lumOff val="35000"/>
                </a:schemeClr>
              </a:solidFill>
            </a:endParaRPr>
          </a:p>
        </p:txBody>
      </p:sp>
      <p:sp>
        <p:nvSpPr>
          <p:cNvPr id="19" name="Shape 76">
            <a:extLst>
              <a:ext uri="{FF2B5EF4-FFF2-40B4-BE49-F238E27FC236}">
                <a16:creationId xmlns:a16="http://schemas.microsoft.com/office/drawing/2014/main" id="{3977A53B-BEB9-4F38-9B36-D2137438428D}"/>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US" sz="1400" dirty="0">
                <a:solidFill>
                  <a:schemeClr val="tx1">
                    <a:lumMod val="65000"/>
                    <a:lumOff val="35000"/>
                  </a:schemeClr>
                </a:solidFill>
              </a:rPr>
              <a:t>False detection of the fainting behavior.</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398414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32</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629696"/>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Fainting</a:t>
            </a:r>
          </a:p>
        </p:txBody>
      </p:sp>
      <p:pic>
        <p:nvPicPr>
          <p:cNvPr id="9" name="fainting">
            <a:hlinkClick r:id="" action="ppaction://media"/>
            <a:extLst>
              <a:ext uri="{FF2B5EF4-FFF2-40B4-BE49-F238E27FC236}">
                <a16:creationId xmlns:a16="http://schemas.microsoft.com/office/drawing/2014/main" id="{818063D5-968A-4347-800A-11035C68C0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7619" y="787942"/>
            <a:ext cx="4056434" cy="5409558"/>
          </a:xfrm>
          <a:prstGeom prst="rect">
            <a:avLst/>
          </a:prstGeom>
        </p:spPr>
      </p:pic>
    </p:spTree>
    <p:extLst>
      <p:ext uri="{BB962C8B-B14F-4D97-AF65-F5344CB8AC3E}">
        <p14:creationId xmlns:p14="http://schemas.microsoft.com/office/powerpoint/2010/main" val="8730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Abandoned Object</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148076" cy="4401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If an object is detected the system finds the person that left it unattended by checking if the bounding box of the person, around the time the object appeared, intersects almost completely with the bounding box of the object.</a:t>
            </a:r>
          </a:p>
          <a:p>
            <a:pPr>
              <a:spcAft>
                <a:spcPts val="600"/>
              </a:spcAft>
              <a:buClr>
                <a:schemeClr val="tx1">
                  <a:lumMod val="65000"/>
                  <a:lumOff val="35000"/>
                </a:schemeClr>
              </a:buClr>
            </a:pPr>
            <a:r>
              <a:rPr lang="en-GB" sz="2200" dirty="0">
                <a:solidFill>
                  <a:schemeClr val="tx1">
                    <a:lumMod val="65000"/>
                    <a:lumOff val="35000"/>
                  </a:schemeClr>
                </a:solidFill>
              </a:rPr>
              <a:t>If so, both, the object and the person, are flagged as suspicious.</a:t>
            </a:r>
            <a:endParaRPr lang="en-US" sz="2400" dirty="0">
              <a:solidFill>
                <a:schemeClr val="tx1">
                  <a:lumMod val="65000"/>
                  <a:lumOff val="35000"/>
                </a:schemeClr>
              </a:solidFill>
            </a:endParaRPr>
          </a:p>
        </p:txBody>
      </p:sp>
      <p:pic>
        <p:nvPicPr>
          <p:cNvPr id="12" name="Picture 11" descr="A picture containing indoor, ground, building&#10;&#10;Description generated with high confidence">
            <a:extLst>
              <a:ext uri="{FF2B5EF4-FFF2-40B4-BE49-F238E27FC236}">
                <a16:creationId xmlns:a16="http://schemas.microsoft.com/office/drawing/2014/main" id="{04CB596E-8458-4FB8-BDF2-EB7B4B3CFE18}"/>
              </a:ext>
            </a:extLst>
          </p:cNvPr>
          <p:cNvPicPr>
            <a:picLocks noChangeAspect="1"/>
          </p:cNvPicPr>
          <p:nvPr/>
        </p:nvPicPr>
        <p:blipFill>
          <a:blip r:embed="rId2"/>
          <a:stretch>
            <a:fillRect/>
          </a:stretch>
        </p:blipFill>
        <p:spPr>
          <a:xfrm>
            <a:off x="6072662" y="2294266"/>
            <a:ext cx="2743200" cy="3657600"/>
          </a:xfrm>
          <a:prstGeom prst="rect">
            <a:avLst/>
          </a:prstGeom>
        </p:spPr>
      </p:pic>
      <p:sp>
        <p:nvSpPr>
          <p:cNvPr id="14" name="Shape 76">
            <a:extLst>
              <a:ext uri="{FF2B5EF4-FFF2-40B4-BE49-F238E27FC236}">
                <a16:creationId xmlns:a16="http://schemas.microsoft.com/office/drawing/2014/main" id="{24A5925C-F3EF-467C-9AAF-8724E008081E}"/>
              </a:ext>
            </a:extLst>
          </p:cNvPr>
          <p:cNvSpPr txBox="1">
            <a:spLocks/>
          </p:cNvSpPr>
          <p:nvPr/>
        </p:nvSpPr>
        <p:spPr>
          <a:xfrm>
            <a:off x="5949998" y="5939952"/>
            <a:ext cx="3059699"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leaving object on floor.</a:t>
            </a:r>
            <a:endParaRPr lang="en-US" sz="900" i="1" dirty="0">
              <a:solidFill>
                <a:schemeClr val="tx1">
                  <a:lumMod val="65000"/>
                  <a:lumOff val="35000"/>
                </a:schemeClr>
              </a:solidFill>
            </a:endParaRPr>
          </a:p>
        </p:txBody>
      </p:sp>
      <p:sp>
        <p:nvSpPr>
          <p:cNvPr id="15" name="Shape 76">
            <a:extLst>
              <a:ext uri="{FF2B5EF4-FFF2-40B4-BE49-F238E27FC236}">
                <a16:creationId xmlns:a16="http://schemas.microsoft.com/office/drawing/2014/main" id="{E32727B2-BF79-42CD-9200-FCB37F54F3A9}"/>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stepping away from object.</a:t>
            </a:r>
            <a:endParaRPr lang="en-US" sz="900" i="1" dirty="0">
              <a:solidFill>
                <a:schemeClr val="tx1">
                  <a:lumMod val="65000"/>
                  <a:lumOff val="35000"/>
                </a:schemeClr>
              </a:solidFill>
            </a:endParaRPr>
          </a:p>
        </p:txBody>
      </p:sp>
      <p:pic>
        <p:nvPicPr>
          <p:cNvPr id="16" name="Picture 15" descr="A picture containing building, indoor, ground&#10;&#10;Description generated with high confidence">
            <a:extLst>
              <a:ext uri="{FF2B5EF4-FFF2-40B4-BE49-F238E27FC236}">
                <a16:creationId xmlns:a16="http://schemas.microsoft.com/office/drawing/2014/main" id="{A568B698-CFEA-4848-818C-E60D31209658}"/>
              </a:ext>
            </a:extLst>
          </p:cNvPr>
          <p:cNvPicPr>
            <a:picLocks noChangeAspect="1"/>
          </p:cNvPicPr>
          <p:nvPr/>
        </p:nvPicPr>
        <p:blipFill>
          <a:blip r:embed="rId3"/>
          <a:stretch>
            <a:fillRect/>
          </a:stretch>
        </p:blipFill>
        <p:spPr>
          <a:xfrm>
            <a:off x="9097330" y="2282351"/>
            <a:ext cx="2743200" cy="3657600"/>
          </a:xfrm>
          <a:prstGeom prst="rect">
            <a:avLst/>
          </a:prstGeom>
        </p:spPr>
      </p:pic>
    </p:spTree>
    <p:extLst>
      <p:ext uri="{BB962C8B-B14F-4D97-AF65-F5344CB8AC3E}">
        <p14:creationId xmlns:p14="http://schemas.microsoft.com/office/powerpoint/2010/main" val="3164756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10;&#10;Description generated with very high confidence">
            <a:extLst>
              <a:ext uri="{FF2B5EF4-FFF2-40B4-BE49-F238E27FC236}">
                <a16:creationId xmlns:a16="http://schemas.microsoft.com/office/drawing/2014/main" id="{569FFD87-BCC6-4CDD-82D0-C1DFA2504C0F}"/>
              </a:ext>
            </a:extLst>
          </p:cNvPr>
          <p:cNvPicPr>
            <a:picLocks noChangeAspect="1"/>
          </p:cNvPicPr>
          <p:nvPr/>
        </p:nvPicPr>
        <p:blipFill>
          <a:blip r:embed="rId2"/>
          <a:stretch>
            <a:fillRect/>
          </a:stretch>
        </p:blipFill>
        <p:spPr>
          <a:xfrm>
            <a:off x="9097330" y="2282351"/>
            <a:ext cx="2743200" cy="3657600"/>
          </a:xfrm>
          <a:prstGeom prst="rect">
            <a:avLst/>
          </a:prstGeom>
        </p:spPr>
      </p:pic>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Abandoned Object</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04042"/>
            <a:ext cx="7774725" cy="1473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The alert is given if the person is at a certain distance from the object and the person has been tracked for longer than the object.</a:t>
            </a:r>
            <a:endParaRPr lang="en-US" sz="2400" dirty="0">
              <a:solidFill>
                <a:schemeClr val="tx1">
                  <a:lumMod val="65000"/>
                  <a:lumOff val="35000"/>
                </a:schemeClr>
              </a:solidFill>
            </a:endParaRPr>
          </a:p>
        </p:txBody>
      </p:sp>
      <p:sp>
        <p:nvSpPr>
          <p:cNvPr id="15" name="Shape 76">
            <a:extLst>
              <a:ext uri="{FF2B5EF4-FFF2-40B4-BE49-F238E27FC236}">
                <a16:creationId xmlns:a16="http://schemas.microsoft.com/office/drawing/2014/main" id="{E32727B2-BF79-42CD-9200-FCB37F54F3A9}"/>
              </a:ext>
            </a:extLst>
          </p:cNvPr>
          <p:cNvSpPr txBox="1">
            <a:spLocks/>
          </p:cNvSpPr>
          <p:nvPr/>
        </p:nvSpPr>
        <p:spPr>
          <a:xfrm>
            <a:off x="8754894" y="5939951"/>
            <a:ext cx="3365770" cy="786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leaving object unattended, rendering both person and object as suspicious.</a:t>
            </a:r>
            <a:endParaRPr lang="en-US" sz="900" i="1" dirty="0">
              <a:solidFill>
                <a:schemeClr val="tx1">
                  <a:lumMod val="65000"/>
                  <a:lumOff val="35000"/>
                </a:schemeClr>
              </a:solidFill>
            </a:endParaRPr>
          </a:p>
        </p:txBody>
      </p:sp>
      <p:pic>
        <p:nvPicPr>
          <p:cNvPr id="7" name="Picture 6" descr="A screenshot of a cell phone&#10;&#10;Description generated with very high confidence">
            <a:extLst>
              <a:ext uri="{FF2B5EF4-FFF2-40B4-BE49-F238E27FC236}">
                <a16:creationId xmlns:a16="http://schemas.microsoft.com/office/drawing/2014/main" id="{D2BAC2B2-34AA-4640-BF10-BEC1E4F3B3F0}"/>
              </a:ext>
            </a:extLst>
          </p:cNvPr>
          <p:cNvPicPr>
            <a:picLocks noChangeAspect="1"/>
          </p:cNvPicPr>
          <p:nvPr/>
        </p:nvPicPr>
        <p:blipFill rotWithShape="1">
          <a:blip r:embed="rId3"/>
          <a:srcRect l="6455" t="34248" r="36211" b="42722"/>
          <a:stretch/>
        </p:blipFill>
        <p:spPr>
          <a:xfrm>
            <a:off x="961172" y="4111151"/>
            <a:ext cx="6990204" cy="1579398"/>
          </a:xfrm>
          <a:prstGeom prst="rect">
            <a:avLst/>
          </a:prstGeom>
        </p:spPr>
      </p:pic>
    </p:spTree>
    <p:extLst>
      <p:ext uri="{BB962C8B-B14F-4D97-AF65-F5344CB8AC3E}">
        <p14:creationId xmlns:p14="http://schemas.microsoft.com/office/powerpoint/2010/main" val="339244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35</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1332688"/>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Abandoned </a:t>
            </a:r>
          </a:p>
          <a:p>
            <a:r>
              <a:rPr lang="en-GB" sz="4800" b="1" dirty="0">
                <a:solidFill>
                  <a:schemeClr val="bg1"/>
                </a:solidFill>
              </a:rPr>
              <a:t>Object</a:t>
            </a:r>
          </a:p>
        </p:txBody>
      </p:sp>
      <p:pic>
        <p:nvPicPr>
          <p:cNvPr id="5" name="abandoned_object">
            <a:hlinkClick r:id="" action="ppaction://media"/>
            <a:extLst>
              <a:ext uri="{FF2B5EF4-FFF2-40B4-BE49-F238E27FC236}">
                <a16:creationId xmlns:a16="http://schemas.microsoft.com/office/drawing/2014/main" id="{A1D79951-ACB1-48DA-9B90-F5661BC2C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7619" y="787942"/>
            <a:ext cx="4056434" cy="5409558"/>
          </a:xfrm>
          <a:prstGeom prst="rect">
            <a:avLst/>
          </a:prstGeom>
        </p:spPr>
      </p:pic>
    </p:spTree>
    <p:extLst>
      <p:ext uri="{BB962C8B-B14F-4D97-AF65-F5344CB8AC3E}">
        <p14:creationId xmlns:p14="http://schemas.microsoft.com/office/powerpoint/2010/main" val="16619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11216348" cy="1085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Abandoned Object Picked Up</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219247" cy="4245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As soon as a suspicious object stops being detected the system will look for someone that might have picked up the object. </a:t>
            </a:r>
          </a:p>
          <a:p>
            <a:pPr>
              <a:spcAft>
                <a:spcPts val="600"/>
              </a:spcAft>
              <a:buClr>
                <a:schemeClr val="tx1">
                  <a:lumMod val="65000"/>
                  <a:lumOff val="35000"/>
                </a:schemeClr>
              </a:buClr>
            </a:pPr>
            <a:r>
              <a:rPr lang="en-GB" sz="2200" dirty="0">
                <a:solidFill>
                  <a:schemeClr val="tx1">
                    <a:lumMod val="65000"/>
                    <a:lumOff val="35000"/>
                  </a:schemeClr>
                </a:solidFill>
              </a:rPr>
              <a:t>If the bounding box of where the object used to be, now intersects almost entirely with the bounding box of a person, then this person is flagged as possibly being suspicious. </a:t>
            </a:r>
            <a:endParaRPr lang="en-US" sz="2200" dirty="0">
              <a:solidFill>
                <a:schemeClr val="tx1">
                  <a:lumMod val="65000"/>
                  <a:lumOff val="35000"/>
                </a:schemeClr>
              </a:solidFill>
            </a:endParaRPr>
          </a:p>
        </p:txBody>
      </p:sp>
      <p:pic>
        <p:nvPicPr>
          <p:cNvPr id="10" name="Picture 9" descr="A picture containing building&#10;&#10;Description generated with high confidence">
            <a:extLst>
              <a:ext uri="{FF2B5EF4-FFF2-40B4-BE49-F238E27FC236}">
                <a16:creationId xmlns:a16="http://schemas.microsoft.com/office/drawing/2014/main" id="{306A822A-66EB-4872-ABE6-8B3095ED2377}"/>
              </a:ext>
            </a:extLst>
          </p:cNvPr>
          <p:cNvPicPr>
            <a:picLocks noChangeAspect="1"/>
          </p:cNvPicPr>
          <p:nvPr/>
        </p:nvPicPr>
        <p:blipFill>
          <a:blip r:embed="rId2"/>
          <a:stretch>
            <a:fillRect/>
          </a:stretch>
        </p:blipFill>
        <p:spPr>
          <a:xfrm>
            <a:off x="6072662" y="2294266"/>
            <a:ext cx="2743200" cy="3657600"/>
          </a:xfrm>
          <a:prstGeom prst="rect">
            <a:avLst/>
          </a:prstGeom>
        </p:spPr>
      </p:pic>
      <p:pic>
        <p:nvPicPr>
          <p:cNvPr id="11" name="Picture 10" descr="A picture containing indoor&#10;&#10;Description generated with very high confidence">
            <a:extLst>
              <a:ext uri="{FF2B5EF4-FFF2-40B4-BE49-F238E27FC236}">
                <a16:creationId xmlns:a16="http://schemas.microsoft.com/office/drawing/2014/main" id="{EA8CAE41-CBC8-4F2F-A08D-7F1B159B1D69}"/>
              </a:ext>
            </a:extLst>
          </p:cNvPr>
          <p:cNvPicPr>
            <a:picLocks noChangeAspect="1"/>
          </p:cNvPicPr>
          <p:nvPr/>
        </p:nvPicPr>
        <p:blipFill>
          <a:blip r:embed="rId3"/>
          <a:stretch>
            <a:fillRect/>
          </a:stretch>
        </p:blipFill>
        <p:spPr>
          <a:xfrm>
            <a:off x="9097330" y="2294266"/>
            <a:ext cx="2743200" cy="3657600"/>
          </a:xfrm>
          <a:prstGeom prst="rect">
            <a:avLst/>
          </a:prstGeom>
        </p:spPr>
      </p:pic>
      <p:sp>
        <p:nvSpPr>
          <p:cNvPr id="12" name="Shape 76">
            <a:extLst>
              <a:ext uri="{FF2B5EF4-FFF2-40B4-BE49-F238E27FC236}">
                <a16:creationId xmlns:a16="http://schemas.microsoft.com/office/drawing/2014/main" id="{F01C07EC-99A3-483F-ACA0-1A173D2D0DD8}"/>
              </a:ext>
            </a:extLst>
          </p:cNvPr>
          <p:cNvSpPr txBox="1">
            <a:spLocks/>
          </p:cNvSpPr>
          <p:nvPr/>
        </p:nvSpPr>
        <p:spPr>
          <a:xfrm>
            <a:off x="5949998" y="5939952"/>
            <a:ext cx="3059699"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Another person is approaching the suspicious object.</a:t>
            </a:r>
            <a:endParaRPr lang="en-US" sz="900" i="1" dirty="0">
              <a:solidFill>
                <a:schemeClr val="tx1">
                  <a:lumMod val="65000"/>
                  <a:lumOff val="35000"/>
                </a:schemeClr>
              </a:solidFill>
            </a:endParaRPr>
          </a:p>
        </p:txBody>
      </p:sp>
      <p:sp>
        <p:nvSpPr>
          <p:cNvPr id="13" name="Shape 76">
            <a:extLst>
              <a:ext uri="{FF2B5EF4-FFF2-40B4-BE49-F238E27FC236}">
                <a16:creationId xmlns:a16="http://schemas.microsoft.com/office/drawing/2014/main" id="{18A641FF-4CD0-4290-A7CC-DC49C1C01D78}"/>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and object merge together.</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1882594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building, indoor&#10;&#10;Description generated with high confidence">
            <a:extLst>
              <a:ext uri="{FF2B5EF4-FFF2-40B4-BE49-F238E27FC236}">
                <a16:creationId xmlns:a16="http://schemas.microsoft.com/office/drawing/2014/main" id="{34C14633-708F-4CED-8986-06EE045D3A7E}"/>
              </a:ext>
            </a:extLst>
          </p:cNvPr>
          <p:cNvPicPr>
            <a:picLocks noChangeAspect="1"/>
          </p:cNvPicPr>
          <p:nvPr/>
        </p:nvPicPr>
        <p:blipFill>
          <a:blip r:embed="rId2"/>
          <a:stretch>
            <a:fillRect/>
          </a:stretch>
        </p:blipFill>
        <p:spPr>
          <a:xfrm>
            <a:off x="9097330" y="2294266"/>
            <a:ext cx="2743200" cy="3657600"/>
          </a:xfrm>
          <a:prstGeom prst="rect">
            <a:avLst/>
          </a:prstGeom>
        </p:spPr>
      </p:pic>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11216348" cy="1085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Abandoned Object Picked Up</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6459522" cy="1725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200" dirty="0">
                <a:solidFill>
                  <a:schemeClr val="tx1">
                    <a:lumMod val="65000"/>
                    <a:lumOff val="35000"/>
                  </a:schemeClr>
                </a:solidFill>
              </a:rPr>
              <a:t>If the person leaves the location of the object and the object is not detected again, it means that the person picked-up the object indeed and it is flagged as suspicious.</a:t>
            </a:r>
            <a:endParaRPr lang="en-US" sz="2400" dirty="0">
              <a:solidFill>
                <a:schemeClr val="tx1">
                  <a:lumMod val="65000"/>
                  <a:lumOff val="35000"/>
                </a:schemeClr>
              </a:solidFill>
            </a:endParaRPr>
          </a:p>
        </p:txBody>
      </p:sp>
      <p:pic>
        <p:nvPicPr>
          <p:cNvPr id="2" name="Picture 1">
            <a:extLst>
              <a:ext uri="{FF2B5EF4-FFF2-40B4-BE49-F238E27FC236}">
                <a16:creationId xmlns:a16="http://schemas.microsoft.com/office/drawing/2014/main" id="{E5AF3606-0531-48E1-A5F5-94083240257D}"/>
              </a:ext>
            </a:extLst>
          </p:cNvPr>
          <p:cNvPicPr>
            <a:picLocks noChangeAspect="1"/>
          </p:cNvPicPr>
          <p:nvPr/>
        </p:nvPicPr>
        <p:blipFill rotWithShape="1">
          <a:blip r:embed="rId3"/>
          <a:srcRect l="43006" t="30213" r="5741" b="64955"/>
          <a:stretch/>
        </p:blipFill>
        <p:spPr>
          <a:xfrm>
            <a:off x="1274323" y="4324671"/>
            <a:ext cx="6248757" cy="331343"/>
          </a:xfrm>
          <a:prstGeom prst="rect">
            <a:avLst/>
          </a:prstGeom>
        </p:spPr>
      </p:pic>
      <p:sp>
        <p:nvSpPr>
          <p:cNvPr id="13" name="Shape 76">
            <a:extLst>
              <a:ext uri="{FF2B5EF4-FFF2-40B4-BE49-F238E27FC236}">
                <a16:creationId xmlns:a16="http://schemas.microsoft.com/office/drawing/2014/main" id="{18A641FF-4CD0-4290-A7CC-DC49C1C01D78}"/>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picks up suspicious object.</a:t>
            </a:r>
            <a:endParaRPr lang="en-US" sz="900" i="1"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C33498E-B538-4508-A8A6-33F6F0809C82}"/>
              </a:ext>
            </a:extLst>
          </p:cNvPr>
          <p:cNvPicPr>
            <a:picLocks noChangeAspect="1"/>
          </p:cNvPicPr>
          <p:nvPr/>
        </p:nvPicPr>
        <p:blipFill rotWithShape="1">
          <a:blip r:embed="rId3"/>
          <a:srcRect l="28644" t="36161" r="5742" b="59007"/>
          <a:stretch/>
        </p:blipFill>
        <p:spPr>
          <a:xfrm>
            <a:off x="1040678" y="4723028"/>
            <a:ext cx="7999735" cy="331344"/>
          </a:xfrm>
          <a:prstGeom prst="rect">
            <a:avLst/>
          </a:prstGeom>
        </p:spPr>
      </p:pic>
    </p:spTree>
    <p:extLst>
      <p:ext uri="{BB962C8B-B14F-4D97-AF65-F5344CB8AC3E}">
        <p14:creationId xmlns:p14="http://schemas.microsoft.com/office/powerpoint/2010/main" val="125811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38</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1332688"/>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Abandoned </a:t>
            </a:r>
          </a:p>
          <a:p>
            <a:r>
              <a:rPr lang="en-GB" sz="4800" b="1" dirty="0">
                <a:solidFill>
                  <a:schemeClr val="bg1"/>
                </a:solidFill>
              </a:rPr>
              <a:t>Object Picked Up</a:t>
            </a:r>
          </a:p>
        </p:txBody>
      </p:sp>
      <p:pic>
        <p:nvPicPr>
          <p:cNvPr id="3" name="picked up">
            <a:hlinkClick r:id="" action="ppaction://media"/>
            <a:extLst>
              <a:ext uri="{FF2B5EF4-FFF2-40B4-BE49-F238E27FC236}">
                <a16:creationId xmlns:a16="http://schemas.microsoft.com/office/drawing/2014/main" id="{0EAA2000-A3E0-4E2A-AFE9-8AC45B576E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7619" y="787942"/>
            <a:ext cx="4056434" cy="5409558"/>
          </a:xfrm>
          <a:prstGeom prst="rect">
            <a:avLst/>
          </a:prstGeom>
        </p:spPr>
      </p:pic>
    </p:spTree>
    <p:extLst>
      <p:ext uri="{BB962C8B-B14F-4D97-AF65-F5344CB8AC3E}">
        <p14:creationId xmlns:p14="http://schemas.microsoft.com/office/powerpoint/2010/main" val="20892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Loitering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2"/>
            <a:ext cx="5148076" cy="2134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Loitering is defined as the presence of someone in an area for longer than a defined period of time.</a:t>
            </a:r>
            <a:endParaRPr lang="en-US" sz="2400" dirty="0">
              <a:solidFill>
                <a:schemeClr val="tx1">
                  <a:lumMod val="65000"/>
                  <a:lumOff val="35000"/>
                </a:schemeClr>
              </a:solidFill>
            </a:endParaRPr>
          </a:p>
        </p:txBody>
      </p:sp>
      <p:pic>
        <p:nvPicPr>
          <p:cNvPr id="2" name="Picture 1">
            <a:extLst>
              <a:ext uri="{FF2B5EF4-FFF2-40B4-BE49-F238E27FC236}">
                <a16:creationId xmlns:a16="http://schemas.microsoft.com/office/drawing/2014/main" id="{5E81771D-77F4-4156-9EFC-4110B6A71A3F}"/>
              </a:ext>
            </a:extLst>
          </p:cNvPr>
          <p:cNvPicPr>
            <a:picLocks noChangeAspect="1"/>
          </p:cNvPicPr>
          <p:nvPr/>
        </p:nvPicPr>
        <p:blipFill rotWithShape="1">
          <a:blip r:embed="rId2"/>
          <a:srcRect l="37181" t="32138" r="24840" b="61702"/>
          <a:stretch/>
        </p:blipFill>
        <p:spPr>
          <a:xfrm>
            <a:off x="1217744" y="4338536"/>
            <a:ext cx="4630367" cy="422426"/>
          </a:xfrm>
          <a:prstGeom prst="rect">
            <a:avLst/>
          </a:prstGeom>
        </p:spPr>
      </p:pic>
      <p:pic>
        <p:nvPicPr>
          <p:cNvPr id="12" name="Picture 11" descr="A picture containing indoor&#10;&#10;Description generated with very high confidence">
            <a:extLst>
              <a:ext uri="{FF2B5EF4-FFF2-40B4-BE49-F238E27FC236}">
                <a16:creationId xmlns:a16="http://schemas.microsoft.com/office/drawing/2014/main" id="{5AFAA51C-B9AD-43EE-9EF3-D74E0A6E74A9}"/>
              </a:ext>
            </a:extLst>
          </p:cNvPr>
          <p:cNvPicPr>
            <a:picLocks noChangeAspect="1"/>
          </p:cNvPicPr>
          <p:nvPr/>
        </p:nvPicPr>
        <p:blipFill>
          <a:blip r:embed="rId3"/>
          <a:stretch>
            <a:fillRect/>
          </a:stretch>
        </p:blipFill>
        <p:spPr>
          <a:xfrm>
            <a:off x="6072662" y="2294266"/>
            <a:ext cx="2743200" cy="3657600"/>
          </a:xfrm>
          <a:prstGeom prst="rect">
            <a:avLst/>
          </a:prstGeom>
        </p:spPr>
      </p:pic>
      <p:pic>
        <p:nvPicPr>
          <p:cNvPr id="13" name="Picture 12" descr="A picture containing indoor&#10;&#10;Description generated with high confidence">
            <a:extLst>
              <a:ext uri="{FF2B5EF4-FFF2-40B4-BE49-F238E27FC236}">
                <a16:creationId xmlns:a16="http://schemas.microsoft.com/office/drawing/2014/main" id="{F97C312A-29C7-45EF-A691-D79CDAE03389}"/>
              </a:ext>
            </a:extLst>
          </p:cNvPr>
          <p:cNvPicPr>
            <a:picLocks noChangeAspect="1"/>
          </p:cNvPicPr>
          <p:nvPr/>
        </p:nvPicPr>
        <p:blipFill>
          <a:blip r:embed="rId4"/>
          <a:stretch>
            <a:fillRect/>
          </a:stretch>
        </p:blipFill>
        <p:spPr>
          <a:xfrm>
            <a:off x="9097330" y="2294266"/>
            <a:ext cx="2743200" cy="3657600"/>
          </a:xfrm>
          <a:prstGeom prst="rect">
            <a:avLst/>
          </a:prstGeom>
        </p:spPr>
      </p:pic>
      <p:sp>
        <p:nvSpPr>
          <p:cNvPr id="14" name="Shape 76">
            <a:extLst>
              <a:ext uri="{FF2B5EF4-FFF2-40B4-BE49-F238E27FC236}">
                <a16:creationId xmlns:a16="http://schemas.microsoft.com/office/drawing/2014/main" id="{A8888A30-B2E7-4932-8B48-6281681C4FDA}"/>
              </a:ext>
            </a:extLst>
          </p:cNvPr>
          <p:cNvSpPr txBox="1">
            <a:spLocks/>
          </p:cNvSpPr>
          <p:nvPr/>
        </p:nvSpPr>
        <p:spPr>
          <a:xfrm>
            <a:off x="5949998" y="5939952"/>
            <a:ext cx="3059699" cy="641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Person standing in lobby.</a:t>
            </a:r>
            <a:endParaRPr lang="en-US" sz="900" i="1" dirty="0">
              <a:solidFill>
                <a:schemeClr val="tx1">
                  <a:lumMod val="65000"/>
                  <a:lumOff val="35000"/>
                </a:schemeClr>
              </a:solidFill>
            </a:endParaRPr>
          </a:p>
        </p:txBody>
      </p:sp>
      <p:sp>
        <p:nvSpPr>
          <p:cNvPr id="15" name="Shape 76">
            <a:extLst>
              <a:ext uri="{FF2B5EF4-FFF2-40B4-BE49-F238E27FC236}">
                <a16:creationId xmlns:a16="http://schemas.microsoft.com/office/drawing/2014/main" id="{80035206-EB1B-47FA-A8E4-BFC84B937D52}"/>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US" sz="1400" dirty="0">
                <a:solidFill>
                  <a:schemeClr val="tx1">
                    <a:lumMod val="65000"/>
                    <a:lumOff val="35000"/>
                  </a:schemeClr>
                </a:solidFill>
              </a:rPr>
              <a:t>Suspicious behavior flagged as loitering.</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94362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4</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0"/>
            <a:ext cx="12192000" cy="3120092"/>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563736" y="2218466"/>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600" b="1" dirty="0">
                <a:solidFill>
                  <a:schemeClr val="bg1"/>
                </a:solidFill>
              </a:rPr>
              <a:t>Motivation</a:t>
            </a:r>
          </a:p>
        </p:txBody>
      </p:sp>
      <p:sp>
        <p:nvSpPr>
          <p:cNvPr id="7" name="Shape 76">
            <a:extLst>
              <a:ext uri="{FF2B5EF4-FFF2-40B4-BE49-F238E27FC236}">
                <a16:creationId xmlns:a16="http://schemas.microsoft.com/office/drawing/2014/main" id="{06F1F641-4C99-4CCA-8F5B-E0323DDBC555}"/>
              </a:ext>
            </a:extLst>
          </p:cNvPr>
          <p:cNvSpPr txBox="1">
            <a:spLocks/>
          </p:cNvSpPr>
          <p:nvPr/>
        </p:nvSpPr>
        <p:spPr>
          <a:xfrm>
            <a:off x="609600" y="3636105"/>
            <a:ext cx="11092774" cy="2745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Nowadays, public safety has become a great concern.</a:t>
            </a:r>
          </a:p>
          <a:p>
            <a:pPr>
              <a:spcAft>
                <a:spcPts val="600"/>
              </a:spcAft>
              <a:buClr>
                <a:schemeClr val="tx1">
                  <a:lumMod val="65000"/>
                  <a:lumOff val="35000"/>
                </a:schemeClr>
              </a:buClr>
            </a:pPr>
            <a:r>
              <a:rPr lang="en-GB" sz="2400" dirty="0">
                <a:solidFill>
                  <a:schemeClr val="tx1">
                    <a:lumMod val="65000"/>
                    <a:lumOff val="35000"/>
                  </a:schemeClr>
                </a:solidFill>
              </a:rPr>
              <a:t>Thus, the need for automated surveillance systems has increased, with the goal of assisting security officers in performing their job more efficiently.</a:t>
            </a:r>
          </a:p>
        </p:txBody>
      </p:sp>
    </p:spTree>
    <p:extLst>
      <p:ext uri="{BB962C8B-B14F-4D97-AF65-F5344CB8AC3E}">
        <p14:creationId xmlns:p14="http://schemas.microsoft.com/office/powerpoint/2010/main" val="1141074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40</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629696"/>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Loitering</a:t>
            </a:r>
          </a:p>
        </p:txBody>
      </p:sp>
      <p:pic>
        <p:nvPicPr>
          <p:cNvPr id="6" name="loitering">
            <a:hlinkClick r:id="" action="ppaction://media"/>
            <a:extLst>
              <a:ext uri="{FF2B5EF4-FFF2-40B4-BE49-F238E27FC236}">
                <a16:creationId xmlns:a16="http://schemas.microsoft.com/office/drawing/2014/main" id="{5693EEB7-BC5D-4A29-9F0A-DEA63A455D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7619" y="787942"/>
            <a:ext cx="4056434" cy="5409558"/>
          </a:xfrm>
          <a:prstGeom prst="rect">
            <a:avLst/>
          </a:prstGeom>
        </p:spPr>
      </p:pic>
    </p:spTree>
    <p:extLst>
      <p:ext uri="{BB962C8B-B14F-4D97-AF65-F5344CB8AC3E}">
        <p14:creationId xmlns:p14="http://schemas.microsoft.com/office/powerpoint/2010/main" val="71491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Running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04042"/>
            <a:ext cx="8027249" cy="4585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The running behavior can be classified in two categories:</a:t>
            </a:r>
          </a:p>
          <a:p>
            <a:pPr marL="719138" lvl="1" indent="-271463">
              <a:spcAft>
                <a:spcPts val="600"/>
              </a:spcAft>
              <a:buClr>
                <a:schemeClr val="tx1">
                  <a:lumMod val="65000"/>
                  <a:lumOff val="35000"/>
                </a:schemeClr>
              </a:buClr>
            </a:pPr>
            <a:r>
              <a:rPr lang="en-GB" sz="2000" dirty="0">
                <a:solidFill>
                  <a:schemeClr val="tx1">
                    <a:lumMod val="65000"/>
                    <a:lumOff val="35000"/>
                  </a:schemeClr>
                </a:solidFill>
              </a:rPr>
              <a:t>Normal Running - A walking or stationary object maintains a constant acceleration over a long period of time before reaching and exceeding a set normal running velocity.</a:t>
            </a:r>
          </a:p>
          <a:p>
            <a:pPr marL="719138" lvl="1" indent="-271463">
              <a:spcAft>
                <a:spcPts val="600"/>
              </a:spcAft>
              <a:buClr>
                <a:schemeClr val="tx1">
                  <a:lumMod val="65000"/>
                  <a:lumOff val="35000"/>
                </a:schemeClr>
              </a:buClr>
            </a:pPr>
            <a:r>
              <a:rPr lang="en-GB" sz="2000" dirty="0">
                <a:solidFill>
                  <a:schemeClr val="tx1">
                    <a:lumMod val="65000"/>
                    <a:lumOff val="35000"/>
                  </a:schemeClr>
                </a:solidFill>
              </a:rPr>
              <a:t>Abnormal Running - A walking or stationary object suddenly accelerates before reaching and exceeding normal running velocity.</a:t>
            </a:r>
          </a:p>
          <a:p>
            <a:pPr>
              <a:spcAft>
                <a:spcPts val="600"/>
              </a:spcAft>
              <a:buClr>
                <a:schemeClr val="tx1">
                  <a:lumMod val="65000"/>
                  <a:lumOff val="35000"/>
                </a:schemeClr>
              </a:buClr>
            </a:pPr>
            <a:r>
              <a:rPr lang="en-US" sz="2200" dirty="0">
                <a:solidFill>
                  <a:schemeClr val="tx1">
                    <a:lumMod val="65000"/>
                    <a:lumOff val="35000"/>
                  </a:schemeClr>
                </a:solidFill>
              </a:rPr>
              <a:t>The identification of running is done based on the average velocity. If the average velocity is greater than a given threshold the observed behavior is classified as running</a:t>
            </a:r>
            <a:r>
              <a:rPr lang="en-GB" sz="2200" dirty="0">
                <a:solidFill>
                  <a:schemeClr val="tx1">
                    <a:lumMod val="65000"/>
                    <a:lumOff val="35000"/>
                  </a:schemeClr>
                </a:solidFill>
              </a:rPr>
              <a:t>.</a:t>
            </a:r>
            <a:endParaRPr lang="en-US" sz="2200" dirty="0">
              <a:solidFill>
                <a:schemeClr val="tx1">
                  <a:lumMod val="65000"/>
                  <a:lumOff val="35000"/>
                </a:schemeClr>
              </a:solidFill>
            </a:endParaRPr>
          </a:p>
          <a:p>
            <a:pPr>
              <a:spcAft>
                <a:spcPts val="600"/>
              </a:spcAft>
              <a:buClr>
                <a:schemeClr val="tx1">
                  <a:lumMod val="65000"/>
                  <a:lumOff val="35000"/>
                </a:schemeClr>
              </a:buClr>
            </a:pPr>
            <a:endParaRPr lang="en-US" sz="2200" dirty="0">
              <a:solidFill>
                <a:schemeClr val="tx1">
                  <a:lumMod val="65000"/>
                  <a:lumOff val="35000"/>
                </a:schemeClr>
              </a:solidFill>
            </a:endParaRPr>
          </a:p>
          <a:p>
            <a:pPr marL="447675" lvl="1" indent="0">
              <a:spcAft>
                <a:spcPts val="600"/>
              </a:spcAft>
              <a:buClr>
                <a:schemeClr val="tx1">
                  <a:lumMod val="65000"/>
                  <a:lumOff val="35000"/>
                </a:schemeClr>
              </a:buClr>
              <a:buNone/>
            </a:pPr>
            <a:endParaRPr lang="en-US" sz="2200" dirty="0">
              <a:solidFill>
                <a:schemeClr val="tx1">
                  <a:lumMod val="65000"/>
                  <a:lumOff val="35000"/>
                </a:schemeClr>
              </a:solidFill>
            </a:endParaRPr>
          </a:p>
        </p:txBody>
      </p:sp>
      <p:pic>
        <p:nvPicPr>
          <p:cNvPr id="7" name="Picture 6">
            <a:extLst>
              <a:ext uri="{FF2B5EF4-FFF2-40B4-BE49-F238E27FC236}">
                <a16:creationId xmlns:a16="http://schemas.microsoft.com/office/drawing/2014/main" id="{3DD84594-995C-4C97-8EEE-E94F9B6FACB0}"/>
              </a:ext>
            </a:extLst>
          </p:cNvPr>
          <p:cNvPicPr>
            <a:picLocks noChangeAspect="1"/>
          </p:cNvPicPr>
          <p:nvPr/>
        </p:nvPicPr>
        <p:blipFill rotWithShape="1">
          <a:blip r:embed="rId2"/>
          <a:srcRect l="3677" t="3970" r="1871" b="3970"/>
          <a:stretch/>
        </p:blipFill>
        <p:spPr>
          <a:xfrm>
            <a:off x="8953048" y="4159298"/>
            <a:ext cx="2538918" cy="1975208"/>
          </a:xfrm>
          <a:prstGeom prst="rect">
            <a:avLst/>
          </a:prstGeom>
        </p:spPr>
      </p:pic>
      <p:pic>
        <p:nvPicPr>
          <p:cNvPr id="13" name="Picture 12">
            <a:extLst>
              <a:ext uri="{FF2B5EF4-FFF2-40B4-BE49-F238E27FC236}">
                <a16:creationId xmlns:a16="http://schemas.microsoft.com/office/drawing/2014/main" id="{00D41C4A-5E7F-4294-81AF-5A5BF876B74C}"/>
              </a:ext>
            </a:extLst>
          </p:cNvPr>
          <p:cNvPicPr>
            <a:picLocks noChangeAspect="1"/>
          </p:cNvPicPr>
          <p:nvPr/>
        </p:nvPicPr>
        <p:blipFill rotWithShape="1">
          <a:blip r:embed="rId3"/>
          <a:srcRect l="5377" t="3820" r="2967" b="2596"/>
          <a:stretch/>
        </p:blipFill>
        <p:spPr>
          <a:xfrm>
            <a:off x="9061314" y="1422884"/>
            <a:ext cx="2430651" cy="1929543"/>
          </a:xfrm>
          <a:prstGeom prst="rect">
            <a:avLst/>
          </a:prstGeom>
        </p:spPr>
      </p:pic>
      <p:sp>
        <p:nvSpPr>
          <p:cNvPr id="14" name="Shape 76">
            <a:extLst>
              <a:ext uri="{FF2B5EF4-FFF2-40B4-BE49-F238E27FC236}">
                <a16:creationId xmlns:a16="http://schemas.microsoft.com/office/drawing/2014/main" id="{1E4C5029-A213-4E68-A70B-31FABDDA063C}"/>
              </a:ext>
            </a:extLst>
          </p:cNvPr>
          <p:cNvSpPr txBox="1">
            <a:spLocks/>
          </p:cNvSpPr>
          <p:nvPr/>
        </p:nvSpPr>
        <p:spPr>
          <a:xfrm>
            <a:off x="9395343" y="3304742"/>
            <a:ext cx="1762591" cy="451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Normal running.</a:t>
            </a:r>
            <a:endParaRPr lang="en-US" sz="900" i="1" dirty="0">
              <a:solidFill>
                <a:schemeClr val="tx1">
                  <a:lumMod val="65000"/>
                  <a:lumOff val="35000"/>
                </a:schemeClr>
              </a:solidFill>
            </a:endParaRPr>
          </a:p>
        </p:txBody>
      </p:sp>
      <p:sp>
        <p:nvSpPr>
          <p:cNvPr id="15" name="Shape 76">
            <a:extLst>
              <a:ext uri="{FF2B5EF4-FFF2-40B4-BE49-F238E27FC236}">
                <a16:creationId xmlns:a16="http://schemas.microsoft.com/office/drawing/2014/main" id="{D53C3DDB-AB9C-4450-AB1B-BEDF708853B1}"/>
              </a:ext>
            </a:extLst>
          </p:cNvPr>
          <p:cNvSpPr txBox="1">
            <a:spLocks/>
          </p:cNvSpPr>
          <p:nvPr/>
        </p:nvSpPr>
        <p:spPr>
          <a:xfrm>
            <a:off x="9341211" y="6134506"/>
            <a:ext cx="1762591" cy="451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GB" sz="1400" dirty="0">
                <a:solidFill>
                  <a:schemeClr val="tx1">
                    <a:lumMod val="65000"/>
                    <a:lumOff val="35000"/>
                  </a:schemeClr>
                </a:solidFill>
              </a:rPr>
              <a:t>Abnormal running.</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3707363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Running</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04042"/>
            <a:ext cx="7870034" cy="393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To classify a running behavior as abnormal the acceleration leading to the running state needs to be rapid. If the current acceleration exceeds a threshold the detected running behavior is marked as abnormal and hence suspicious.</a:t>
            </a:r>
          </a:p>
          <a:p>
            <a:pPr>
              <a:spcAft>
                <a:spcPts val="600"/>
              </a:spcAft>
              <a:buClr>
                <a:schemeClr val="tx1">
                  <a:lumMod val="65000"/>
                  <a:lumOff val="35000"/>
                </a:schemeClr>
              </a:buClr>
            </a:pPr>
            <a:r>
              <a:rPr lang="en-GB" sz="2200" dirty="0">
                <a:solidFill>
                  <a:schemeClr val="tx1">
                    <a:lumMod val="65000"/>
                    <a:lumOff val="35000"/>
                  </a:schemeClr>
                </a:solidFill>
              </a:rPr>
              <a:t>The velocity and acceleration thresholds are dependent on the height of the blobs since e.g. people further away in the video will have smaller blobs and hence smaller pixel velocity.</a:t>
            </a:r>
            <a:endParaRPr lang="en-US" sz="2200" dirty="0">
              <a:solidFill>
                <a:schemeClr val="tx1">
                  <a:lumMod val="65000"/>
                  <a:lumOff val="35000"/>
                </a:schemeClr>
              </a:solidFill>
            </a:endParaRPr>
          </a:p>
        </p:txBody>
      </p:sp>
      <p:pic>
        <p:nvPicPr>
          <p:cNvPr id="2" name="Picture 1">
            <a:extLst>
              <a:ext uri="{FF2B5EF4-FFF2-40B4-BE49-F238E27FC236}">
                <a16:creationId xmlns:a16="http://schemas.microsoft.com/office/drawing/2014/main" id="{B410B7A4-0895-4040-B053-2C33AABDC006}"/>
              </a:ext>
            </a:extLst>
          </p:cNvPr>
          <p:cNvPicPr>
            <a:picLocks noChangeAspect="1"/>
          </p:cNvPicPr>
          <p:nvPr/>
        </p:nvPicPr>
        <p:blipFill rotWithShape="1">
          <a:blip r:embed="rId2"/>
          <a:srcRect l="42287" t="41702" r="15186" b="53334"/>
          <a:stretch/>
        </p:blipFill>
        <p:spPr>
          <a:xfrm>
            <a:off x="1201719" y="5769718"/>
            <a:ext cx="5184842" cy="340468"/>
          </a:xfrm>
          <a:prstGeom prst="rect">
            <a:avLst/>
          </a:prstGeom>
        </p:spPr>
      </p:pic>
      <p:pic>
        <p:nvPicPr>
          <p:cNvPr id="10" name="Picture 9">
            <a:extLst>
              <a:ext uri="{FF2B5EF4-FFF2-40B4-BE49-F238E27FC236}">
                <a16:creationId xmlns:a16="http://schemas.microsoft.com/office/drawing/2014/main" id="{5FE7D18A-C93F-4EBC-A77C-149712C81EB3}"/>
              </a:ext>
            </a:extLst>
          </p:cNvPr>
          <p:cNvPicPr>
            <a:picLocks noChangeAspect="1"/>
          </p:cNvPicPr>
          <p:nvPr/>
        </p:nvPicPr>
        <p:blipFill>
          <a:blip r:embed="rId3"/>
          <a:stretch>
            <a:fillRect/>
          </a:stretch>
        </p:blipFill>
        <p:spPr>
          <a:xfrm>
            <a:off x="9097330" y="2294266"/>
            <a:ext cx="2743200" cy="3657600"/>
          </a:xfrm>
          <a:prstGeom prst="rect">
            <a:avLst/>
          </a:prstGeom>
        </p:spPr>
      </p:pic>
      <p:sp>
        <p:nvSpPr>
          <p:cNvPr id="11" name="Shape 76">
            <a:extLst>
              <a:ext uri="{FF2B5EF4-FFF2-40B4-BE49-F238E27FC236}">
                <a16:creationId xmlns:a16="http://schemas.microsoft.com/office/drawing/2014/main" id="{C2671151-C418-4B5A-9485-40B6925C4F00}"/>
              </a:ext>
            </a:extLst>
          </p:cNvPr>
          <p:cNvSpPr txBox="1">
            <a:spLocks/>
          </p:cNvSpPr>
          <p:nvPr/>
        </p:nvSpPr>
        <p:spPr>
          <a:xfrm>
            <a:off x="9040413" y="5939952"/>
            <a:ext cx="2866062" cy="641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lgn="ctr">
              <a:buNone/>
            </a:pPr>
            <a:r>
              <a:rPr lang="en-US" sz="1400" dirty="0">
                <a:solidFill>
                  <a:schemeClr val="tx1">
                    <a:lumMod val="65000"/>
                    <a:lumOff val="35000"/>
                  </a:schemeClr>
                </a:solidFill>
              </a:rPr>
              <a:t>Person running after fight.</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4132110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43</a:t>
            </a:fld>
            <a:endParaRPr lang="pt-PT"/>
          </a:p>
        </p:txBody>
      </p:sp>
      <p:sp>
        <p:nvSpPr>
          <p:cNvPr id="12" name="Retângulo 3">
            <a:extLst>
              <a:ext uri="{FF2B5EF4-FFF2-40B4-BE49-F238E27FC236}">
                <a16:creationId xmlns:a16="http://schemas.microsoft.com/office/drawing/2014/main" id="{68DDCB2A-0F4B-4D86-B379-15060D40BABF}"/>
              </a:ext>
            </a:extLst>
          </p:cNvPr>
          <p:cNvSpPr/>
          <p:nvPr/>
        </p:nvSpPr>
        <p:spPr>
          <a:xfrm>
            <a:off x="0" y="-43119"/>
            <a:ext cx="12192000" cy="5130685"/>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3" name="Conexão reta 6">
            <a:extLst>
              <a:ext uri="{FF2B5EF4-FFF2-40B4-BE49-F238E27FC236}">
                <a16:creationId xmlns:a16="http://schemas.microsoft.com/office/drawing/2014/main" id="{980D6072-BFDB-48DC-A478-63776C824A97}"/>
              </a:ext>
            </a:extLst>
          </p:cNvPr>
          <p:cNvCxnSpPr>
            <a:cxnSpLocks/>
          </p:cNvCxnSpPr>
          <p:nvPr/>
        </p:nvCxnSpPr>
        <p:spPr>
          <a:xfrm>
            <a:off x="838200" y="787942"/>
            <a:ext cx="0" cy="629696"/>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39">
            <a:extLst>
              <a:ext uri="{FF2B5EF4-FFF2-40B4-BE49-F238E27FC236}">
                <a16:creationId xmlns:a16="http://schemas.microsoft.com/office/drawing/2014/main" id="{2C5AF38D-E701-4F35-A0E3-4461AD38113C}"/>
              </a:ext>
            </a:extLst>
          </p:cNvPr>
          <p:cNvSpPr txBox="1">
            <a:spLocks/>
          </p:cNvSpPr>
          <p:nvPr/>
        </p:nvSpPr>
        <p:spPr>
          <a:xfrm>
            <a:off x="880593" y="629643"/>
            <a:ext cx="7626951"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800" b="1" dirty="0">
                <a:solidFill>
                  <a:schemeClr val="bg1"/>
                </a:solidFill>
              </a:rPr>
              <a:t>Running</a:t>
            </a:r>
          </a:p>
        </p:txBody>
      </p:sp>
      <p:pic>
        <p:nvPicPr>
          <p:cNvPr id="3" name="running">
            <a:hlinkClick r:id="" action="ppaction://media"/>
            <a:extLst>
              <a:ext uri="{FF2B5EF4-FFF2-40B4-BE49-F238E27FC236}">
                <a16:creationId xmlns:a16="http://schemas.microsoft.com/office/drawing/2014/main" id="{39E07342-5379-4DFE-A07D-24CBCAD6C0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57619" y="787942"/>
            <a:ext cx="4056434" cy="5409558"/>
          </a:xfrm>
          <a:prstGeom prst="rect">
            <a:avLst/>
          </a:prstGeom>
        </p:spPr>
      </p:pic>
    </p:spTree>
    <p:extLst>
      <p:ext uri="{BB962C8B-B14F-4D97-AF65-F5344CB8AC3E}">
        <p14:creationId xmlns:p14="http://schemas.microsoft.com/office/powerpoint/2010/main" val="29865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4068143" y="2353372"/>
            <a:ext cx="4055713"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Results</a:t>
            </a:r>
            <a:endParaRPr lang="en-GB" sz="7200" b="1" dirty="0">
              <a:solidFill>
                <a:schemeClr val="bg1"/>
              </a:solidFill>
            </a:endParaRPr>
          </a:p>
        </p:txBody>
      </p:sp>
    </p:spTree>
    <p:extLst>
      <p:ext uri="{BB962C8B-B14F-4D97-AF65-F5344CB8AC3E}">
        <p14:creationId xmlns:p14="http://schemas.microsoft.com/office/powerpoint/2010/main" val="146344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Results</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5" y="2204041"/>
            <a:ext cx="6863644" cy="4385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Recall demonstrates the ability of the system to find all the suspicious behaviors within the dataset.</a:t>
            </a:r>
          </a:p>
          <a:p>
            <a:pPr>
              <a:spcAft>
                <a:spcPts val="600"/>
              </a:spcAft>
              <a:buClr>
                <a:schemeClr val="tx1">
                  <a:lumMod val="65000"/>
                  <a:lumOff val="35000"/>
                </a:schemeClr>
              </a:buClr>
            </a:pPr>
            <a:r>
              <a:rPr lang="en-US" sz="2200" dirty="0">
                <a:solidFill>
                  <a:schemeClr val="tx1">
                    <a:lumMod val="65000"/>
                    <a:lumOff val="35000"/>
                  </a:schemeClr>
                </a:solidFill>
              </a:rPr>
              <a:t>Precision expresses the proportion of behaviors that the system identified as suspicious that were actually suspicious behaviors.</a:t>
            </a:r>
          </a:p>
          <a:p>
            <a:pPr>
              <a:spcAft>
                <a:spcPts val="600"/>
              </a:spcAft>
              <a:buClr>
                <a:schemeClr val="tx1">
                  <a:lumMod val="65000"/>
                  <a:lumOff val="35000"/>
                </a:schemeClr>
              </a:buClr>
            </a:pPr>
            <a:r>
              <a:rPr lang="en-US" sz="2200" dirty="0">
                <a:solidFill>
                  <a:schemeClr val="tx1">
                    <a:lumMod val="65000"/>
                    <a:lumOff val="35000"/>
                  </a:schemeClr>
                </a:solidFill>
              </a:rPr>
              <a:t>False Alarm Rate shows the probability of a false alarm.</a:t>
            </a:r>
          </a:p>
          <a:p>
            <a:pPr>
              <a:spcAft>
                <a:spcPts val="600"/>
              </a:spcAft>
              <a:buClr>
                <a:schemeClr val="tx1">
                  <a:lumMod val="65000"/>
                  <a:lumOff val="35000"/>
                </a:schemeClr>
              </a:buClr>
            </a:pPr>
            <a:r>
              <a:rPr lang="en-US" sz="2200" dirty="0">
                <a:solidFill>
                  <a:schemeClr val="tx1">
                    <a:lumMod val="65000"/>
                    <a:lumOff val="35000"/>
                  </a:schemeClr>
                </a:solidFill>
              </a:rPr>
              <a:t>The accuracy demonstrates how close the number of detected suspicious behaviors is to the actual true number.</a:t>
            </a:r>
          </a:p>
        </p:txBody>
      </p:sp>
      <p:pic>
        <p:nvPicPr>
          <p:cNvPr id="2" name="Picture 1">
            <a:extLst>
              <a:ext uri="{FF2B5EF4-FFF2-40B4-BE49-F238E27FC236}">
                <a16:creationId xmlns:a16="http://schemas.microsoft.com/office/drawing/2014/main" id="{0AF5BB21-1419-4F47-B414-104CF94FC2F4}"/>
              </a:ext>
            </a:extLst>
          </p:cNvPr>
          <p:cNvPicPr>
            <a:picLocks noChangeAspect="1"/>
          </p:cNvPicPr>
          <p:nvPr/>
        </p:nvPicPr>
        <p:blipFill rotWithShape="1">
          <a:blip r:embed="rId2"/>
          <a:srcRect l="48351" t="38298" r="35053" b="52340"/>
          <a:stretch/>
        </p:blipFill>
        <p:spPr>
          <a:xfrm>
            <a:off x="7801376" y="2437624"/>
            <a:ext cx="2023353" cy="642026"/>
          </a:xfrm>
          <a:prstGeom prst="rect">
            <a:avLst/>
          </a:prstGeom>
        </p:spPr>
      </p:pic>
      <p:pic>
        <p:nvPicPr>
          <p:cNvPr id="10" name="Picture 9">
            <a:extLst>
              <a:ext uri="{FF2B5EF4-FFF2-40B4-BE49-F238E27FC236}">
                <a16:creationId xmlns:a16="http://schemas.microsoft.com/office/drawing/2014/main" id="{BCF9B48C-BF63-496F-9A7E-2C8F62B817ED}"/>
              </a:ext>
            </a:extLst>
          </p:cNvPr>
          <p:cNvPicPr>
            <a:picLocks noChangeAspect="1"/>
          </p:cNvPicPr>
          <p:nvPr/>
        </p:nvPicPr>
        <p:blipFill rotWithShape="1">
          <a:blip r:embed="rId2"/>
          <a:srcRect l="46674" t="64529" r="33054" b="25036"/>
          <a:stretch/>
        </p:blipFill>
        <p:spPr>
          <a:xfrm>
            <a:off x="7801376" y="3459592"/>
            <a:ext cx="2471530" cy="715617"/>
          </a:xfrm>
          <a:prstGeom prst="rect">
            <a:avLst/>
          </a:prstGeom>
        </p:spPr>
      </p:pic>
      <p:pic>
        <p:nvPicPr>
          <p:cNvPr id="3" name="Picture 2">
            <a:extLst>
              <a:ext uri="{FF2B5EF4-FFF2-40B4-BE49-F238E27FC236}">
                <a16:creationId xmlns:a16="http://schemas.microsoft.com/office/drawing/2014/main" id="{F318ADEF-EEAF-4DDE-B857-C127946EB7DE}"/>
              </a:ext>
            </a:extLst>
          </p:cNvPr>
          <p:cNvPicPr>
            <a:picLocks noChangeAspect="1"/>
          </p:cNvPicPr>
          <p:nvPr/>
        </p:nvPicPr>
        <p:blipFill rotWithShape="1">
          <a:blip r:embed="rId3"/>
          <a:srcRect l="50706" t="29275" r="22718" b="60290"/>
          <a:stretch/>
        </p:blipFill>
        <p:spPr>
          <a:xfrm>
            <a:off x="7801376" y="4555151"/>
            <a:ext cx="3240158" cy="715617"/>
          </a:xfrm>
          <a:prstGeom prst="rect">
            <a:avLst/>
          </a:prstGeom>
        </p:spPr>
      </p:pic>
      <p:pic>
        <p:nvPicPr>
          <p:cNvPr id="16" name="Picture 15">
            <a:extLst>
              <a:ext uri="{FF2B5EF4-FFF2-40B4-BE49-F238E27FC236}">
                <a16:creationId xmlns:a16="http://schemas.microsoft.com/office/drawing/2014/main" id="{4975BB0F-EC3A-4CBD-A5B3-178C73B8B4A1}"/>
              </a:ext>
            </a:extLst>
          </p:cNvPr>
          <p:cNvPicPr>
            <a:picLocks noChangeAspect="1"/>
          </p:cNvPicPr>
          <p:nvPr/>
        </p:nvPicPr>
        <p:blipFill rotWithShape="1">
          <a:blip r:embed="rId3"/>
          <a:srcRect l="48913" t="55087" r="20816" b="35832"/>
          <a:stretch/>
        </p:blipFill>
        <p:spPr>
          <a:xfrm>
            <a:off x="7801376" y="5650710"/>
            <a:ext cx="3690590" cy="622754"/>
          </a:xfrm>
          <a:prstGeom prst="rect">
            <a:avLst/>
          </a:prstGeom>
        </p:spPr>
      </p:pic>
    </p:spTree>
    <p:extLst>
      <p:ext uri="{BB962C8B-B14F-4D97-AF65-F5344CB8AC3E}">
        <p14:creationId xmlns:p14="http://schemas.microsoft.com/office/powerpoint/2010/main" val="3954753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Results</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13768"/>
            <a:ext cx="10914792" cy="447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US" dirty="0">
                <a:solidFill>
                  <a:schemeClr val="tx1">
                    <a:lumMod val="65000"/>
                    <a:lumOff val="35000"/>
                  </a:schemeClr>
                </a:solidFill>
                <a:highlight>
                  <a:srgbClr val="F19733"/>
                </a:highlight>
              </a:rPr>
              <a:t>Fainting</a:t>
            </a:r>
            <a:endParaRPr lang="en-US" sz="2200" dirty="0">
              <a:solidFill>
                <a:schemeClr val="tx1">
                  <a:lumMod val="65000"/>
                  <a:lumOff val="35000"/>
                </a:schemeClr>
              </a:solidFill>
              <a:highlight>
                <a:srgbClr val="F19733"/>
              </a:highlight>
            </a:endParaRPr>
          </a:p>
          <a:p>
            <a:pPr>
              <a:spcAft>
                <a:spcPts val="600"/>
              </a:spcAft>
              <a:buClr>
                <a:schemeClr val="tx1">
                  <a:lumMod val="65000"/>
                  <a:lumOff val="35000"/>
                </a:schemeClr>
              </a:buClr>
            </a:pPr>
            <a:r>
              <a:rPr lang="en-US" sz="2000" dirty="0">
                <a:solidFill>
                  <a:schemeClr val="tx1">
                    <a:lumMod val="65000"/>
                    <a:lumOff val="35000"/>
                  </a:schemeClr>
                </a:solidFill>
              </a:rPr>
              <a:t>The system recognizes most of the fainting occurrences but only a few of the behaviors flagged as fainting are actual fainting occurrences.</a:t>
            </a:r>
          </a:p>
          <a:p>
            <a:pPr lvl="1">
              <a:spcAft>
                <a:spcPts val="600"/>
              </a:spcAft>
              <a:buClr>
                <a:schemeClr val="tx1">
                  <a:lumMod val="65000"/>
                  <a:lumOff val="35000"/>
                </a:schemeClr>
              </a:buClr>
            </a:pPr>
            <a:r>
              <a:rPr lang="en-GB" sz="1800" dirty="0">
                <a:solidFill>
                  <a:schemeClr val="tx1">
                    <a:lumMod val="65000"/>
                    <a:lumOff val="35000"/>
                  </a:schemeClr>
                </a:solidFill>
              </a:rPr>
              <a:t>Recall = 66,7%</a:t>
            </a:r>
          </a:p>
          <a:p>
            <a:pPr lvl="1">
              <a:spcAft>
                <a:spcPts val="600"/>
              </a:spcAft>
              <a:buClr>
                <a:schemeClr val="tx1">
                  <a:lumMod val="65000"/>
                  <a:lumOff val="35000"/>
                </a:schemeClr>
              </a:buClr>
            </a:pPr>
            <a:r>
              <a:rPr lang="en-GB" sz="1800" dirty="0">
                <a:solidFill>
                  <a:schemeClr val="tx1">
                    <a:lumMod val="65000"/>
                    <a:lumOff val="35000"/>
                  </a:schemeClr>
                </a:solidFill>
              </a:rPr>
              <a:t>Precision = 22,2%</a:t>
            </a:r>
          </a:p>
          <a:p>
            <a:pPr marL="533400" lvl="1" indent="0">
              <a:spcAft>
                <a:spcPts val="600"/>
              </a:spcAft>
              <a:buClr>
                <a:schemeClr val="tx1">
                  <a:lumMod val="65000"/>
                  <a:lumOff val="35000"/>
                </a:schemeClr>
              </a:buClr>
              <a:buNone/>
            </a:pPr>
            <a:endParaRPr lang="en-GB" sz="1000" dirty="0">
              <a:solidFill>
                <a:schemeClr val="tx1">
                  <a:lumMod val="65000"/>
                  <a:lumOff val="35000"/>
                </a:schemeClr>
              </a:solidFill>
            </a:endParaRPr>
          </a:p>
          <a:p>
            <a:pPr marL="50800" indent="0">
              <a:spcAft>
                <a:spcPts val="600"/>
              </a:spcAft>
              <a:buClr>
                <a:schemeClr val="tx1">
                  <a:lumMod val="65000"/>
                  <a:lumOff val="35000"/>
                </a:schemeClr>
              </a:buClr>
              <a:buNone/>
            </a:pPr>
            <a:r>
              <a:rPr lang="en-US" dirty="0">
                <a:solidFill>
                  <a:schemeClr val="tx1">
                    <a:lumMod val="65000"/>
                    <a:lumOff val="35000"/>
                  </a:schemeClr>
                </a:solidFill>
                <a:highlight>
                  <a:srgbClr val="F19733"/>
                </a:highlight>
              </a:rPr>
              <a:t>Abandoned Object</a:t>
            </a:r>
          </a:p>
          <a:p>
            <a:pPr>
              <a:spcAft>
                <a:spcPts val="600"/>
              </a:spcAft>
              <a:buClr>
                <a:schemeClr val="tx1">
                  <a:lumMod val="65000"/>
                  <a:lumOff val="35000"/>
                </a:schemeClr>
              </a:buClr>
            </a:pPr>
            <a:r>
              <a:rPr lang="en-GB" sz="2000" dirty="0">
                <a:solidFill>
                  <a:schemeClr val="tx1">
                    <a:lumMod val="65000"/>
                    <a:lumOff val="35000"/>
                  </a:schemeClr>
                </a:solidFill>
              </a:rPr>
              <a:t>A precision of 100% assures that all the objects identified as being abandoned are truly abandoned which relates to a False Alarm Rate of 0% and a very high Accuracy.</a:t>
            </a:r>
            <a:endParaRPr lang="en-US" sz="2000" dirty="0">
              <a:solidFill>
                <a:schemeClr val="tx1">
                  <a:lumMod val="65000"/>
                  <a:lumOff val="35000"/>
                </a:schemeClr>
              </a:solidFill>
            </a:endParaRPr>
          </a:p>
          <a:p>
            <a:pPr lvl="1">
              <a:spcAft>
                <a:spcPts val="600"/>
              </a:spcAft>
              <a:buClr>
                <a:schemeClr val="tx1">
                  <a:lumMod val="65000"/>
                  <a:lumOff val="35000"/>
                </a:schemeClr>
              </a:buClr>
            </a:pPr>
            <a:r>
              <a:rPr lang="en-GB" sz="1800" dirty="0">
                <a:solidFill>
                  <a:schemeClr val="tx1">
                    <a:lumMod val="65000"/>
                    <a:lumOff val="35000"/>
                  </a:schemeClr>
                </a:solidFill>
              </a:rPr>
              <a:t>Recall = 66,7%</a:t>
            </a:r>
          </a:p>
          <a:p>
            <a:pPr lvl="1">
              <a:spcAft>
                <a:spcPts val="600"/>
              </a:spcAft>
              <a:buClr>
                <a:schemeClr val="tx1">
                  <a:lumMod val="65000"/>
                  <a:lumOff val="35000"/>
                </a:schemeClr>
              </a:buClr>
            </a:pPr>
            <a:r>
              <a:rPr lang="en-GB" sz="1800" dirty="0">
                <a:solidFill>
                  <a:schemeClr val="tx1">
                    <a:lumMod val="65000"/>
                    <a:lumOff val="35000"/>
                  </a:schemeClr>
                </a:solidFill>
              </a:rPr>
              <a:t>Precision = 100%</a:t>
            </a:r>
          </a:p>
          <a:p>
            <a:pPr lvl="1">
              <a:spcAft>
                <a:spcPts val="600"/>
              </a:spcAft>
              <a:buClr>
                <a:schemeClr val="tx1">
                  <a:lumMod val="65000"/>
                  <a:lumOff val="35000"/>
                </a:schemeClr>
              </a:buClr>
            </a:pPr>
            <a:endParaRPr lang="en-US" sz="1800" dirty="0">
              <a:solidFill>
                <a:schemeClr val="tx1">
                  <a:lumMod val="65000"/>
                  <a:lumOff val="35000"/>
                </a:schemeClr>
              </a:solidFill>
            </a:endParaRPr>
          </a:p>
        </p:txBody>
      </p:sp>
      <p:sp>
        <p:nvSpPr>
          <p:cNvPr id="13" name="Shape 76">
            <a:extLst>
              <a:ext uri="{FF2B5EF4-FFF2-40B4-BE49-F238E27FC236}">
                <a16:creationId xmlns:a16="http://schemas.microsoft.com/office/drawing/2014/main" id="{C36D2383-9E2A-476D-A38E-E7E64871DEC8}"/>
              </a:ext>
            </a:extLst>
          </p:cNvPr>
          <p:cNvSpPr txBox="1">
            <a:spLocks/>
          </p:cNvSpPr>
          <p:nvPr/>
        </p:nvSpPr>
        <p:spPr>
          <a:xfrm>
            <a:off x="5301218" y="3595097"/>
            <a:ext cx="3613896" cy="3097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lvl="1">
              <a:spcAft>
                <a:spcPts val="600"/>
              </a:spcAft>
              <a:buClr>
                <a:schemeClr val="tx1">
                  <a:lumMod val="65000"/>
                  <a:lumOff val="35000"/>
                </a:schemeClr>
              </a:buClr>
            </a:pPr>
            <a:r>
              <a:rPr lang="en-GB" sz="1800" dirty="0">
                <a:solidFill>
                  <a:schemeClr val="tx1">
                    <a:lumMod val="65000"/>
                    <a:lumOff val="35000"/>
                  </a:schemeClr>
                </a:solidFill>
              </a:rPr>
              <a:t>False Alarm Rate = 3,1%</a:t>
            </a:r>
          </a:p>
          <a:p>
            <a:pPr lvl="1">
              <a:spcAft>
                <a:spcPts val="600"/>
              </a:spcAft>
              <a:buClr>
                <a:schemeClr val="tx1">
                  <a:lumMod val="65000"/>
                  <a:lumOff val="35000"/>
                </a:schemeClr>
              </a:buClr>
            </a:pPr>
            <a:r>
              <a:rPr lang="en-GB" sz="1800" dirty="0">
                <a:solidFill>
                  <a:schemeClr val="tx1">
                    <a:lumMod val="65000"/>
                    <a:lumOff val="35000"/>
                  </a:schemeClr>
                </a:solidFill>
              </a:rPr>
              <a:t>Accuracy = 96,5%</a:t>
            </a:r>
          </a:p>
          <a:p>
            <a:pPr lvl="1">
              <a:spcAft>
                <a:spcPts val="600"/>
              </a:spcAft>
              <a:buClr>
                <a:schemeClr val="tx1">
                  <a:lumMod val="65000"/>
                  <a:lumOff val="35000"/>
                </a:schemeClr>
              </a:buClr>
            </a:pPr>
            <a:endParaRPr lang="en-GB" sz="1800" dirty="0">
              <a:solidFill>
                <a:schemeClr val="tx1">
                  <a:lumMod val="65000"/>
                  <a:lumOff val="35000"/>
                </a:schemeClr>
              </a:solidFill>
            </a:endParaRPr>
          </a:p>
          <a:p>
            <a:pPr lvl="1">
              <a:spcAft>
                <a:spcPts val="600"/>
              </a:spcAft>
              <a:buClr>
                <a:schemeClr val="tx1">
                  <a:lumMod val="65000"/>
                  <a:lumOff val="35000"/>
                </a:schemeClr>
              </a:buClr>
            </a:pPr>
            <a:endParaRPr lang="en-GB" dirty="0">
              <a:solidFill>
                <a:schemeClr val="tx1">
                  <a:lumMod val="65000"/>
                  <a:lumOff val="35000"/>
                </a:schemeClr>
              </a:solidFill>
            </a:endParaRPr>
          </a:p>
          <a:p>
            <a:pPr lvl="1">
              <a:spcAft>
                <a:spcPts val="600"/>
              </a:spcAft>
              <a:buClr>
                <a:schemeClr val="tx1">
                  <a:lumMod val="65000"/>
                  <a:lumOff val="35000"/>
                </a:schemeClr>
              </a:buClr>
            </a:pPr>
            <a:endParaRPr lang="en-GB" sz="1800" dirty="0">
              <a:solidFill>
                <a:schemeClr val="tx1">
                  <a:lumMod val="65000"/>
                  <a:lumOff val="35000"/>
                </a:schemeClr>
              </a:solidFill>
            </a:endParaRPr>
          </a:p>
          <a:p>
            <a:pPr lvl="1">
              <a:spcAft>
                <a:spcPts val="600"/>
              </a:spcAft>
              <a:buClr>
                <a:schemeClr val="tx1">
                  <a:lumMod val="65000"/>
                  <a:lumOff val="35000"/>
                </a:schemeClr>
              </a:buClr>
            </a:pPr>
            <a:endParaRPr lang="en-GB" sz="2200" dirty="0">
              <a:solidFill>
                <a:schemeClr val="tx1">
                  <a:lumMod val="65000"/>
                  <a:lumOff val="35000"/>
                </a:schemeClr>
              </a:solidFill>
            </a:endParaRPr>
          </a:p>
          <a:p>
            <a:pPr lvl="1">
              <a:spcAft>
                <a:spcPts val="600"/>
              </a:spcAft>
              <a:buClr>
                <a:schemeClr val="tx1">
                  <a:lumMod val="65000"/>
                  <a:lumOff val="35000"/>
                </a:schemeClr>
              </a:buClr>
            </a:pPr>
            <a:r>
              <a:rPr lang="en-GB" sz="1800" dirty="0">
                <a:solidFill>
                  <a:schemeClr val="tx1">
                    <a:lumMod val="65000"/>
                    <a:lumOff val="35000"/>
                  </a:schemeClr>
                </a:solidFill>
              </a:rPr>
              <a:t>False Alarm Rate = 0%</a:t>
            </a:r>
          </a:p>
          <a:p>
            <a:pPr lvl="1">
              <a:spcAft>
                <a:spcPts val="600"/>
              </a:spcAft>
              <a:buClr>
                <a:schemeClr val="tx1">
                  <a:lumMod val="65000"/>
                  <a:lumOff val="35000"/>
                </a:schemeClr>
              </a:buClr>
            </a:pPr>
            <a:r>
              <a:rPr lang="en-GB" sz="1800" dirty="0">
                <a:solidFill>
                  <a:schemeClr val="tx1">
                    <a:lumMod val="65000"/>
                    <a:lumOff val="35000"/>
                  </a:schemeClr>
                </a:solidFill>
              </a:rPr>
              <a:t>Accuracy = 99,5%</a:t>
            </a:r>
            <a:endParaRPr lang="en-US" sz="1800" dirty="0">
              <a:solidFill>
                <a:schemeClr val="tx1">
                  <a:lumMod val="65000"/>
                  <a:lumOff val="35000"/>
                </a:schemeClr>
              </a:solidFill>
            </a:endParaRPr>
          </a:p>
          <a:p>
            <a:pPr lvl="1">
              <a:spcAft>
                <a:spcPts val="600"/>
              </a:spcAft>
              <a:buClr>
                <a:schemeClr val="tx1">
                  <a:lumMod val="65000"/>
                  <a:lumOff val="35000"/>
                </a:schemeClr>
              </a:buClr>
            </a:pPr>
            <a:endParaRPr lang="en-US" sz="1800" dirty="0">
              <a:solidFill>
                <a:schemeClr val="tx1">
                  <a:lumMod val="65000"/>
                  <a:lumOff val="35000"/>
                </a:schemeClr>
              </a:solidFill>
            </a:endParaRPr>
          </a:p>
        </p:txBody>
      </p:sp>
    </p:spTree>
    <p:extLst>
      <p:ext uri="{BB962C8B-B14F-4D97-AF65-F5344CB8AC3E}">
        <p14:creationId xmlns:p14="http://schemas.microsoft.com/office/powerpoint/2010/main" val="3067093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Results</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13768"/>
            <a:ext cx="10914792" cy="447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US" dirty="0">
                <a:solidFill>
                  <a:schemeClr val="tx1">
                    <a:lumMod val="65000"/>
                    <a:lumOff val="35000"/>
                  </a:schemeClr>
                </a:solidFill>
                <a:highlight>
                  <a:srgbClr val="F19733"/>
                </a:highlight>
              </a:rPr>
              <a:t>Abandoned Object Picked Up</a:t>
            </a:r>
            <a:endParaRPr lang="en-US" sz="2200" dirty="0">
              <a:solidFill>
                <a:schemeClr val="tx1">
                  <a:lumMod val="65000"/>
                  <a:lumOff val="35000"/>
                </a:schemeClr>
              </a:solidFill>
              <a:highlight>
                <a:srgbClr val="F19733"/>
              </a:highlight>
            </a:endParaRPr>
          </a:p>
          <a:p>
            <a:pPr>
              <a:spcAft>
                <a:spcPts val="600"/>
              </a:spcAft>
              <a:buClr>
                <a:schemeClr val="tx1">
                  <a:lumMod val="65000"/>
                  <a:lumOff val="35000"/>
                </a:schemeClr>
              </a:buClr>
            </a:pPr>
            <a:r>
              <a:rPr lang="en-GB" sz="2000" dirty="0">
                <a:solidFill>
                  <a:schemeClr val="tx1">
                    <a:lumMod val="65000"/>
                    <a:lumOff val="35000"/>
                  </a:schemeClr>
                </a:solidFill>
              </a:rPr>
              <a:t>Only half of the times an abandoned object was picked up were detected by the system, however every detection was precise.</a:t>
            </a:r>
          </a:p>
          <a:p>
            <a:pPr lvl="1">
              <a:spcAft>
                <a:spcPts val="600"/>
              </a:spcAft>
              <a:buClr>
                <a:schemeClr val="tx1">
                  <a:lumMod val="65000"/>
                  <a:lumOff val="35000"/>
                </a:schemeClr>
              </a:buClr>
            </a:pPr>
            <a:r>
              <a:rPr lang="en-GB" sz="1800" dirty="0">
                <a:solidFill>
                  <a:schemeClr val="tx1">
                    <a:lumMod val="65000"/>
                    <a:lumOff val="35000"/>
                  </a:schemeClr>
                </a:solidFill>
              </a:rPr>
              <a:t>Recall = 50%</a:t>
            </a:r>
          </a:p>
          <a:p>
            <a:pPr lvl="1">
              <a:spcAft>
                <a:spcPts val="600"/>
              </a:spcAft>
              <a:buClr>
                <a:schemeClr val="tx1">
                  <a:lumMod val="65000"/>
                  <a:lumOff val="35000"/>
                </a:schemeClr>
              </a:buClr>
            </a:pPr>
            <a:r>
              <a:rPr lang="en-GB" sz="1800" dirty="0">
                <a:solidFill>
                  <a:schemeClr val="tx1">
                    <a:lumMod val="65000"/>
                    <a:lumOff val="35000"/>
                  </a:schemeClr>
                </a:solidFill>
              </a:rPr>
              <a:t>Precision = 100%</a:t>
            </a:r>
          </a:p>
          <a:p>
            <a:pPr marL="533400" lvl="1" indent="0">
              <a:spcAft>
                <a:spcPts val="600"/>
              </a:spcAft>
              <a:buClr>
                <a:schemeClr val="tx1">
                  <a:lumMod val="65000"/>
                  <a:lumOff val="35000"/>
                </a:schemeClr>
              </a:buClr>
              <a:buNone/>
            </a:pPr>
            <a:endParaRPr lang="en-GB" sz="1000" dirty="0">
              <a:solidFill>
                <a:schemeClr val="tx1">
                  <a:lumMod val="65000"/>
                  <a:lumOff val="35000"/>
                </a:schemeClr>
              </a:solidFill>
            </a:endParaRPr>
          </a:p>
          <a:p>
            <a:pPr marL="50800" indent="0">
              <a:spcAft>
                <a:spcPts val="600"/>
              </a:spcAft>
              <a:buClr>
                <a:schemeClr val="tx1">
                  <a:lumMod val="65000"/>
                  <a:lumOff val="35000"/>
                </a:schemeClr>
              </a:buClr>
              <a:buNone/>
            </a:pPr>
            <a:r>
              <a:rPr lang="en-US" dirty="0">
                <a:solidFill>
                  <a:schemeClr val="tx1">
                    <a:lumMod val="65000"/>
                    <a:lumOff val="35000"/>
                  </a:schemeClr>
                </a:solidFill>
                <a:highlight>
                  <a:srgbClr val="F19733"/>
                </a:highlight>
              </a:rPr>
              <a:t>Loitering</a:t>
            </a:r>
          </a:p>
          <a:p>
            <a:pPr>
              <a:spcAft>
                <a:spcPts val="600"/>
              </a:spcAft>
              <a:buClr>
                <a:schemeClr val="tx1">
                  <a:lumMod val="65000"/>
                  <a:lumOff val="35000"/>
                </a:schemeClr>
              </a:buClr>
            </a:pPr>
            <a:r>
              <a:rPr lang="en-GB" sz="2000" dirty="0">
                <a:solidFill>
                  <a:schemeClr val="tx1">
                    <a:lumMod val="65000"/>
                    <a:lumOff val="35000"/>
                  </a:schemeClr>
                </a:solidFill>
              </a:rPr>
              <a:t>The system classified correctly and precisely every loitering episode.</a:t>
            </a:r>
          </a:p>
          <a:p>
            <a:pPr lvl="1">
              <a:spcAft>
                <a:spcPts val="600"/>
              </a:spcAft>
              <a:buClr>
                <a:schemeClr val="tx1">
                  <a:lumMod val="65000"/>
                  <a:lumOff val="35000"/>
                </a:schemeClr>
              </a:buClr>
            </a:pPr>
            <a:r>
              <a:rPr lang="en-GB" sz="1800" dirty="0">
                <a:solidFill>
                  <a:schemeClr val="tx1">
                    <a:lumMod val="65000"/>
                    <a:lumOff val="35000"/>
                  </a:schemeClr>
                </a:solidFill>
              </a:rPr>
              <a:t>Recall = 100%</a:t>
            </a:r>
          </a:p>
          <a:p>
            <a:pPr lvl="1">
              <a:spcAft>
                <a:spcPts val="600"/>
              </a:spcAft>
              <a:buClr>
                <a:schemeClr val="tx1">
                  <a:lumMod val="65000"/>
                  <a:lumOff val="35000"/>
                </a:schemeClr>
              </a:buClr>
            </a:pPr>
            <a:r>
              <a:rPr lang="en-GB" sz="1800" dirty="0">
                <a:solidFill>
                  <a:schemeClr val="tx1">
                    <a:lumMod val="65000"/>
                    <a:lumOff val="35000"/>
                  </a:schemeClr>
                </a:solidFill>
              </a:rPr>
              <a:t>Precision = 100%</a:t>
            </a:r>
          </a:p>
          <a:p>
            <a:pPr lvl="1">
              <a:spcAft>
                <a:spcPts val="600"/>
              </a:spcAft>
              <a:buClr>
                <a:schemeClr val="tx1">
                  <a:lumMod val="65000"/>
                  <a:lumOff val="35000"/>
                </a:schemeClr>
              </a:buClr>
            </a:pPr>
            <a:endParaRPr lang="en-US" sz="1800" dirty="0">
              <a:solidFill>
                <a:schemeClr val="tx1">
                  <a:lumMod val="65000"/>
                  <a:lumOff val="35000"/>
                </a:schemeClr>
              </a:solidFill>
            </a:endParaRPr>
          </a:p>
        </p:txBody>
      </p:sp>
      <p:sp>
        <p:nvSpPr>
          <p:cNvPr id="13" name="Shape 76">
            <a:extLst>
              <a:ext uri="{FF2B5EF4-FFF2-40B4-BE49-F238E27FC236}">
                <a16:creationId xmlns:a16="http://schemas.microsoft.com/office/drawing/2014/main" id="{C36D2383-9E2A-476D-A38E-E7E64871DEC8}"/>
              </a:ext>
            </a:extLst>
          </p:cNvPr>
          <p:cNvSpPr txBox="1">
            <a:spLocks/>
          </p:cNvSpPr>
          <p:nvPr/>
        </p:nvSpPr>
        <p:spPr>
          <a:xfrm>
            <a:off x="5301218" y="3595097"/>
            <a:ext cx="3613896" cy="3097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lvl="1">
              <a:spcAft>
                <a:spcPts val="600"/>
              </a:spcAft>
              <a:buClr>
                <a:schemeClr val="tx1">
                  <a:lumMod val="65000"/>
                  <a:lumOff val="35000"/>
                </a:schemeClr>
              </a:buClr>
            </a:pPr>
            <a:r>
              <a:rPr lang="en-GB" sz="1800" dirty="0">
                <a:solidFill>
                  <a:schemeClr val="tx1">
                    <a:lumMod val="65000"/>
                    <a:lumOff val="35000"/>
                  </a:schemeClr>
                </a:solidFill>
              </a:rPr>
              <a:t>False Alarm Rate = 0%</a:t>
            </a:r>
          </a:p>
          <a:p>
            <a:pPr lvl="1">
              <a:spcAft>
                <a:spcPts val="600"/>
              </a:spcAft>
              <a:buClr>
                <a:schemeClr val="tx1">
                  <a:lumMod val="65000"/>
                  <a:lumOff val="35000"/>
                </a:schemeClr>
              </a:buClr>
            </a:pPr>
            <a:r>
              <a:rPr lang="en-GB" sz="1800" dirty="0">
                <a:solidFill>
                  <a:schemeClr val="tx1">
                    <a:lumMod val="65000"/>
                    <a:lumOff val="35000"/>
                  </a:schemeClr>
                </a:solidFill>
              </a:rPr>
              <a:t>Accuracy = 99,5%</a:t>
            </a:r>
          </a:p>
          <a:p>
            <a:pPr marL="533400" lvl="1" indent="0">
              <a:spcAft>
                <a:spcPts val="600"/>
              </a:spcAft>
              <a:buClr>
                <a:schemeClr val="tx1">
                  <a:lumMod val="65000"/>
                  <a:lumOff val="35000"/>
                </a:schemeClr>
              </a:buClr>
              <a:buNone/>
            </a:pPr>
            <a:endParaRPr lang="en-GB" sz="2000" dirty="0">
              <a:solidFill>
                <a:schemeClr val="tx1">
                  <a:lumMod val="65000"/>
                  <a:lumOff val="35000"/>
                </a:schemeClr>
              </a:solidFill>
            </a:endParaRPr>
          </a:p>
          <a:p>
            <a:pPr lvl="1">
              <a:spcAft>
                <a:spcPts val="600"/>
              </a:spcAft>
              <a:buClr>
                <a:schemeClr val="tx1">
                  <a:lumMod val="65000"/>
                  <a:lumOff val="35000"/>
                </a:schemeClr>
              </a:buClr>
            </a:pPr>
            <a:endParaRPr lang="en-GB" dirty="0">
              <a:solidFill>
                <a:schemeClr val="tx1">
                  <a:lumMod val="65000"/>
                  <a:lumOff val="35000"/>
                </a:schemeClr>
              </a:solidFill>
            </a:endParaRPr>
          </a:p>
          <a:p>
            <a:pPr lvl="1">
              <a:spcAft>
                <a:spcPts val="600"/>
              </a:spcAft>
              <a:buClr>
                <a:schemeClr val="tx1">
                  <a:lumMod val="65000"/>
                  <a:lumOff val="35000"/>
                </a:schemeClr>
              </a:buClr>
            </a:pPr>
            <a:endParaRPr lang="en-GB" sz="2200" dirty="0">
              <a:solidFill>
                <a:schemeClr val="tx1">
                  <a:lumMod val="65000"/>
                  <a:lumOff val="35000"/>
                </a:schemeClr>
              </a:solidFill>
            </a:endParaRPr>
          </a:p>
          <a:p>
            <a:pPr lvl="1">
              <a:spcAft>
                <a:spcPts val="600"/>
              </a:spcAft>
              <a:buClr>
                <a:schemeClr val="tx1">
                  <a:lumMod val="65000"/>
                  <a:lumOff val="35000"/>
                </a:schemeClr>
              </a:buClr>
            </a:pPr>
            <a:r>
              <a:rPr lang="en-GB" sz="1800" dirty="0">
                <a:solidFill>
                  <a:schemeClr val="tx1">
                    <a:lumMod val="65000"/>
                    <a:lumOff val="35000"/>
                  </a:schemeClr>
                </a:solidFill>
              </a:rPr>
              <a:t>False Alarm Rate = 0%</a:t>
            </a:r>
          </a:p>
          <a:p>
            <a:pPr lvl="1">
              <a:spcAft>
                <a:spcPts val="600"/>
              </a:spcAft>
              <a:buClr>
                <a:schemeClr val="tx1">
                  <a:lumMod val="65000"/>
                  <a:lumOff val="35000"/>
                </a:schemeClr>
              </a:buClr>
            </a:pPr>
            <a:r>
              <a:rPr lang="en-GB" sz="1800" dirty="0">
                <a:solidFill>
                  <a:schemeClr val="tx1">
                    <a:lumMod val="65000"/>
                    <a:lumOff val="35000"/>
                  </a:schemeClr>
                </a:solidFill>
              </a:rPr>
              <a:t>Accuracy = 100%</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1360086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5" y="723494"/>
            <a:ext cx="8132680"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Results</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Shape 76">
            <a:extLst>
              <a:ext uri="{FF2B5EF4-FFF2-40B4-BE49-F238E27FC236}">
                <a16:creationId xmlns:a16="http://schemas.microsoft.com/office/drawing/2014/main" id="{FB4D54BC-579E-49BD-8451-0701FBA41664}"/>
              </a:ext>
            </a:extLst>
          </p:cNvPr>
          <p:cNvSpPr txBox="1">
            <a:spLocks/>
          </p:cNvSpPr>
          <p:nvPr/>
        </p:nvSpPr>
        <p:spPr>
          <a:xfrm>
            <a:off x="700034" y="2213768"/>
            <a:ext cx="10914792" cy="447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spcAft>
                <a:spcPts val="600"/>
              </a:spcAft>
              <a:buClr>
                <a:schemeClr val="tx1">
                  <a:lumMod val="65000"/>
                  <a:lumOff val="35000"/>
                </a:schemeClr>
              </a:buClr>
              <a:buNone/>
            </a:pPr>
            <a:r>
              <a:rPr lang="en-US" dirty="0">
                <a:solidFill>
                  <a:schemeClr val="tx1">
                    <a:lumMod val="65000"/>
                    <a:lumOff val="35000"/>
                  </a:schemeClr>
                </a:solidFill>
                <a:highlight>
                  <a:srgbClr val="F19733"/>
                </a:highlight>
              </a:rPr>
              <a:t>Running</a:t>
            </a:r>
            <a:endParaRPr lang="en-US" sz="2200" dirty="0">
              <a:solidFill>
                <a:schemeClr val="tx1">
                  <a:lumMod val="65000"/>
                  <a:lumOff val="35000"/>
                </a:schemeClr>
              </a:solidFill>
              <a:highlight>
                <a:srgbClr val="F19733"/>
              </a:highlight>
            </a:endParaRPr>
          </a:p>
          <a:p>
            <a:pPr>
              <a:spcAft>
                <a:spcPts val="600"/>
              </a:spcAft>
              <a:buClr>
                <a:schemeClr val="tx1">
                  <a:lumMod val="65000"/>
                  <a:lumOff val="35000"/>
                </a:schemeClr>
              </a:buClr>
            </a:pPr>
            <a:r>
              <a:rPr lang="en-GB" sz="2000" dirty="0">
                <a:solidFill>
                  <a:schemeClr val="tx1">
                    <a:lumMod val="65000"/>
                    <a:lumOff val="35000"/>
                  </a:schemeClr>
                </a:solidFill>
              </a:rPr>
              <a:t>The implemented system is capable of recognizing all the running occurrences, however, only approximately a quarter of the flagged running occurrences correspond to the truth, which relates to a relatively high false alarm rate.</a:t>
            </a:r>
          </a:p>
          <a:p>
            <a:pPr lvl="1">
              <a:spcAft>
                <a:spcPts val="600"/>
              </a:spcAft>
              <a:buClr>
                <a:schemeClr val="tx1">
                  <a:lumMod val="65000"/>
                  <a:lumOff val="35000"/>
                </a:schemeClr>
              </a:buClr>
            </a:pPr>
            <a:r>
              <a:rPr lang="en-GB" sz="1800" dirty="0">
                <a:solidFill>
                  <a:schemeClr val="tx1">
                    <a:lumMod val="65000"/>
                    <a:lumOff val="35000"/>
                  </a:schemeClr>
                </a:solidFill>
              </a:rPr>
              <a:t>Recall = 100%</a:t>
            </a:r>
          </a:p>
          <a:p>
            <a:pPr lvl="1">
              <a:spcAft>
                <a:spcPts val="600"/>
              </a:spcAft>
              <a:buClr>
                <a:schemeClr val="tx1">
                  <a:lumMod val="65000"/>
                  <a:lumOff val="35000"/>
                </a:schemeClr>
              </a:buClr>
            </a:pPr>
            <a:r>
              <a:rPr lang="en-GB" sz="1800" dirty="0">
                <a:solidFill>
                  <a:schemeClr val="tx1">
                    <a:lumMod val="65000"/>
                    <a:lumOff val="35000"/>
                  </a:schemeClr>
                </a:solidFill>
              </a:rPr>
              <a:t>Precision = 26%</a:t>
            </a:r>
          </a:p>
          <a:p>
            <a:pPr marL="533400" lvl="1" indent="0">
              <a:spcAft>
                <a:spcPts val="600"/>
              </a:spcAft>
              <a:buClr>
                <a:schemeClr val="tx1">
                  <a:lumMod val="65000"/>
                  <a:lumOff val="35000"/>
                </a:schemeClr>
              </a:buClr>
              <a:buNone/>
            </a:pPr>
            <a:endParaRPr lang="en-GB" sz="1000" dirty="0">
              <a:solidFill>
                <a:schemeClr val="tx1">
                  <a:lumMod val="65000"/>
                  <a:lumOff val="35000"/>
                </a:schemeClr>
              </a:solidFill>
            </a:endParaRPr>
          </a:p>
          <a:p>
            <a:pPr lvl="1">
              <a:spcAft>
                <a:spcPts val="600"/>
              </a:spcAft>
              <a:buClr>
                <a:schemeClr val="tx1">
                  <a:lumMod val="65000"/>
                  <a:lumOff val="35000"/>
                </a:schemeClr>
              </a:buClr>
            </a:pPr>
            <a:endParaRPr lang="en-US" sz="1800" dirty="0">
              <a:solidFill>
                <a:schemeClr val="tx1">
                  <a:lumMod val="65000"/>
                  <a:lumOff val="35000"/>
                </a:schemeClr>
              </a:solidFill>
            </a:endParaRPr>
          </a:p>
        </p:txBody>
      </p:sp>
      <p:sp>
        <p:nvSpPr>
          <p:cNvPr id="13" name="Shape 76">
            <a:extLst>
              <a:ext uri="{FF2B5EF4-FFF2-40B4-BE49-F238E27FC236}">
                <a16:creationId xmlns:a16="http://schemas.microsoft.com/office/drawing/2014/main" id="{C36D2383-9E2A-476D-A38E-E7E64871DEC8}"/>
              </a:ext>
            </a:extLst>
          </p:cNvPr>
          <p:cNvSpPr txBox="1">
            <a:spLocks/>
          </p:cNvSpPr>
          <p:nvPr/>
        </p:nvSpPr>
        <p:spPr>
          <a:xfrm>
            <a:off x="5301218" y="3871609"/>
            <a:ext cx="3613896" cy="2821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lvl="1">
              <a:spcAft>
                <a:spcPts val="600"/>
              </a:spcAft>
              <a:buClr>
                <a:schemeClr val="tx1">
                  <a:lumMod val="65000"/>
                  <a:lumOff val="35000"/>
                </a:schemeClr>
              </a:buClr>
            </a:pPr>
            <a:r>
              <a:rPr lang="en-GB" sz="1800" dirty="0">
                <a:solidFill>
                  <a:schemeClr val="tx1">
                    <a:lumMod val="65000"/>
                    <a:lumOff val="35000"/>
                  </a:schemeClr>
                </a:solidFill>
              </a:rPr>
              <a:t>False Alarm Rate = 13%</a:t>
            </a:r>
          </a:p>
          <a:p>
            <a:pPr lvl="1">
              <a:spcAft>
                <a:spcPts val="600"/>
              </a:spcAft>
              <a:buClr>
                <a:schemeClr val="tx1">
                  <a:lumMod val="65000"/>
                  <a:lumOff val="35000"/>
                </a:schemeClr>
              </a:buClr>
            </a:pPr>
            <a:r>
              <a:rPr lang="en-GB" sz="1800" dirty="0">
                <a:solidFill>
                  <a:schemeClr val="tx1">
                    <a:lumMod val="65000"/>
                    <a:lumOff val="35000"/>
                  </a:schemeClr>
                </a:solidFill>
              </a:rPr>
              <a:t>Accuracy = 88%</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916717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ape 39">
            <a:extLst>
              <a:ext uri="{FF2B5EF4-FFF2-40B4-BE49-F238E27FC236}">
                <a16:creationId xmlns:a16="http://schemas.microsoft.com/office/drawing/2014/main" id="{96380CF4-1EAC-4D0F-9ABA-FFB5D5927A8D}"/>
              </a:ext>
            </a:extLst>
          </p:cNvPr>
          <p:cNvSpPr txBox="1">
            <a:spLocks/>
          </p:cNvSpPr>
          <p:nvPr/>
        </p:nvSpPr>
        <p:spPr>
          <a:xfrm>
            <a:off x="700034" y="723494"/>
            <a:ext cx="10107395" cy="109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000" b="1" dirty="0">
                <a:solidFill>
                  <a:schemeClr val="bg1"/>
                </a:solidFill>
                <a:highlight>
                  <a:srgbClr val="F19733"/>
                </a:highlight>
              </a:rPr>
              <a:t>Existing Similar System</a:t>
            </a:r>
          </a:p>
        </p:txBody>
      </p:sp>
      <p:sp>
        <p:nvSpPr>
          <p:cNvPr id="5" name="Rectangle 4">
            <a:extLst>
              <a:ext uri="{FF2B5EF4-FFF2-40B4-BE49-F238E27FC236}">
                <a16:creationId xmlns:a16="http://schemas.microsoft.com/office/drawing/2014/main" id="{BDC4FBDA-85D2-404F-8F52-172BC2780A28}"/>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0" name="Shape 76">
            <a:extLst>
              <a:ext uri="{FF2B5EF4-FFF2-40B4-BE49-F238E27FC236}">
                <a16:creationId xmlns:a16="http://schemas.microsoft.com/office/drawing/2014/main" id="{95C4EEC6-BCAC-4E8D-80F3-CD984ED716B9}"/>
              </a:ext>
            </a:extLst>
          </p:cNvPr>
          <p:cNvSpPr txBox="1">
            <a:spLocks/>
          </p:cNvSpPr>
          <p:nvPr/>
        </p:nvSpPr>
        <p:spPr>
          <a:xfrm>
            <a:off x="700035" y="2204041"/>
            <a:ext cx="5622944" cy="4385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200" dirty="0">
                <a:solidFill>
                  <a:schemeClr val="tx1">
                    <a:lumMod val="65000"/>
                    <a:lumOff val="35000"/>
                  </a:schemeClr>
                </a:solidFill>
              </a:rPr>
              <a:t>In the work developed by </a:t>
            </a:r>
            <a:r>
              <a:rPr lang="en-US" sz="2200" dirty="0" err="1">
                <a:solidFill>
                  <a:schemeClr val="tx1">
                    <a:lumMod val="65000"/>
                    <a:lumOff val="35000"/>
                  </a:schemeClr>
                </a:solidFill>
              </a:rPr>
              <a:t>Elhamod</a:t>
            </a:r>
            <a:r>
              <a:rPr lang="en-US" sz="2200" dirty="0">
                <a:solidFill>
                  <a:schemeClr val="tx1">
                    <a:lumMod val="65000"/>
                    <a:lumOff val="35000"/>
                  </a:schemeClr>
                </a:solidFill>
              </a:rPr>
              <a:t> and Levine the authors investigated similar behaviors and calculated the recall and precision for each and for the same dataset as used in this work.</a:t>
            </a:r>
          </a:p>
          <a:p>
            <a:pPr>
              <a:spcAft>
                <a:spcPts val="600"/>
              </a:spcAft>
              <a:buClr>
                <a:schemeClr val="tx1">
                  <a:lumMod val="65000"/>
                  <a:lumOff val="35000"/>
                </a:schemeClr>
              </a:buClr>
            </a:pPr>
            <a:r>
              <a:rPr lang="en-GB" sz="2200" dirty="0">
                <a:solidFill>
                  <a:schemeClr val="tx1">
                    <a:lumMod val="65000"/>
                    <a:lumOff val="35000"/>
                  </a:schemeClr>
                </a:solidFill>
              </a:rPr>
              <a:t>However, they present the results for specific videos, which means these results relate to singular videos and not to the entire dataset as the results of this work do.</a:t>
            </a:r>
            <a:endParaRPr lang="en-US" sz="2200" dirty="0">
              <a:solidFill>
                <a:schemeClr val="tx1">
                  <a:lumMod val="65000"/>
                  <a:lumOff val="35000"/>
                </a:schemeClr>
              </a:solidFill>
            </a:endParaRPr>
          </a:p>
          <a:p>
            <a:pPr>
              <a:spcAft>
                <a:spcPts val="600"/>
              </a:spcAft>
              <a:buClr>
                <a:schemeClr val="tx1">
                  <a:lumMod val="65000"/>
                  <a:lumOff val="35000"/>
                </a:schemeClr>
              </a:buClr>
            </a:pPr>
            <a:endParaRPr lang="en-US" sz="2200" dirty="0">
              <a:solidFill>
                <a:schemeClr val="tx1">
                  <a:lumMod val="65000"/>
                  <a:lumOff val="35000"/>
                </a:schemeClr>
              </a:solidFill>
            </a:endParaRPr>
          </a:p>
        </p:txBody>
      </p:sp>
      <p:pic>
        <p:nvPicPr>
          <p:cNvPr id="2" name="Picture 1">
            <a:extLst>
              <a:ext uri="{FF2B5EF4-FFF2-40B4-BE49-F238E27FC236}">
                <a16:creationId xmlns:a16="http://schemas.microsoft.com/office/drawing/2014/main" id="{24FD161E-D6A4-430C-97E3-29548ABDE33D}"/>
              </a:ext>
            </a:extLst>
          </p:cNvPr>
          <p:cNvPicPr>
            <a:picLocks noChangeAspect="1"/>
          </p:cNvPicPr>
          <p:nvPr/>
        </p:nvPicPr>
        <p:blipFill rotWithShape="1">
          <a:blip r:embed="rId2"/>
          <a:srcRect l="42207" t="34893" r="14229" b="18793"/>
          <a:stretch/>
        </p:blipFill>
        <p:spPr>
          <a:xfrm>
            <a:off x="6453037" y="2835551"/>
            <a:ext cx="5311302" cy="3176143"/>
          </a:xfrm>
          <a:prstGeom prst="rect">
            <a:avLst/>
          </a:prstGeom>
        </p:spPr>
      </p:pic>
    </p:spTree>
    <p:extLst>
      <p:ext uri="{BB962C8B-B14F-4D97-AF65-F5344CB8AC3E}">
        <p14:creationId xmlns:p14="http://schemas.microsoft.com/office/powerpoint/2010/main" val="77925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hape 76">
            <a:extLst>
              <a:ext uri="{FF2B5EF4-FFF2-40B4-BE49-F238E27FC236}">
                <a16:creationId xmlns:a16="http://schemas.microsoft.com/office/drawing/2014/main" id="{102D05C9-C525-480A-8E3F-3C2E977D962E}"/>
              </a:ext>
            </a:extLst>
          </p:cNvPr>
          <p:cNvSpPr txBox="1">
            <a:spLocks/>
          </p:cNvSpPr>
          <p:nvPr/>
        </p:nvSpPr>
        <p:spPr>
          <a:xfrm>
            <a:off x="768307" y="2996119"/>
            <a:ext cx="10655386" cy="3092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400" dirty="0">
                <a:solidFill>
                  <a:schemeClr val="tx1">
                    <a:lumMod val="65000"/>
                    <a:lumOff val="35000"/>
                  </a:schemeClr>
                </a:solidFill>
              </a:rPr>
              <a:t>Anomalous behavior can be described as a deviation from the normal behavior</a:t>
            </a:r>
            <a:r>
              <a:rPr lang="en-GB" sz="2400" dirty="0">
                <a:solidFill>
                  <a:schemeClr val="tx1">
                    <a:lumMod val="65000"/>
                    <a:lumOff val="35000"/>
                  </a:schemeClr>
                </a:solidFill>
              </a:rPr>
              <a:t>. It is a </a:t>
            </a:r>
            <a:r>
              <a:rPr lang="en-US" sz="2400" dirty="0">
                <a:solidFill>
                  <a:schemeClr val="tx1">
                    <a:lumMod val="65000"/>
                    <a:lumOff val="35000"/>
                  </a:schemeClr>
                </a:solidFill>
              </a:rPr>
              <a:t>behavior</a:t>
            </a:r>
            <a:r>
              <a:rPr lang="en-GB" sz="2400" dirty="0">
                <a:solidFill>
                  <a:schemeClr val="tx1">
                    <a:lumMod val="65000"/>
                    <a:lumOff val="35000"/>
                  </a:schemeClr>
                </a:solidFill>
              </a:rPr>
              <a:t> that differs from the usual and expected.</a:t>
            </a:r>
            <a:endParaRPr lang="en-US" sz="2400" dirty="0">
              <a:solidFill>
                <a:schemeClr val="tx1">
                  <a:lumMod val="65000"/>
                  <a:lumOff val="35000"/>
                </a:schemeClr>
              </a:solidFill>
            </a:endParaRPr>
          </a:p>
          <a:p>
            <a:pPr>
              <a:spcAft>
                <a:spcPts val="600"/>
              </a:spcAft>
              <a:buClr>
                <a:schemeClr val="tx1">
                  <a:lumMod val="65000"/>
                  <a:lumOff val="35000"/>
                </a:schemeClr>
              </a:buClr>
            </a:pPr>
            <a:r>
              <a:rPr lang="en-US" sz="2400" dirty="0">
                <a:solidFill>
                  <a:schemeClr val="tx1">
                    <a:lumMod val="65000"/>
                    <a:lumOff val="35000"/>
                  </a:schemeClr>
                </a:solidFill>
              </a:rPr>
              <a:t>Suspicious behavior takes into account the context of the environment to classify a behavior as suspicious</a:t>
            </a:r>
            <a:r>
              <a:rPr lang="en-GB" sz="2400" dirty="0">
                <a:solidFill>
                  <a:schemeClr val="tx1">
                    <a:lumMod val="65000"/>
                    <a:lumOff val="35000"/>
                  </a:schemeClr>
                </a:solidFill>
              </a:rPr>
              <a:t>.</a:t>
            </a:r>
          </a:p>
          <a:p>
            <a:pPr>
              <a:spcAft>
                <a:spcPts val="600"/>
              </a:spcAft>
              <a:buClr>
                <a:schemeClr val="tx1">
                  <a:lumMod val="65000"/>
                  <a:lumOff val="35000"/>
                </a:schemeClr>
              </a:buClr>
            </a:pPr>
            <a:r>
              <a:rPr lang="en-US" sz="2400" dirty="0">
                <a:solidFill>
                  <a:schemeClr val="tx1">
                    <a:lumMod val="65000"/>
                    <a:lumOff val="35000"/>
                  </a:schemeClr>
                </a:solidFill>
              </a:rPr>
              <a:t>A behavior that is considered normal in one context can be considered suspicious in a different context</a:t>
            </a:r>
            <a:r>
              <a:rPr lang="en-GB" sz="2400" dirty="0">
                <a:solidFill>
                  <a:schemeClr val="tx1">
                    <a:lumMod val="65000"/>
                    <a:lumOff val="35000"/>
                  </a:schemeClr>
                </a:solidFill>
              </a:rPr>
              <a:t>.</a:t>
            </a:r>
          </a:p>
          <a:p>
            <a:pPr>
              <a:lnSpc>
                <a:spcPct val="150000"/>
              </a:lnSpc>
              <a:spcBef>
                <a:spcPts val="0"/>
              </a:spcBef>
            </a:pPr>
            <a:endParaRPr lang="en-GB" dirty="0"/>
          </a:p>
        </p:txBody>
      </p:sp>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3"/>
            <a:ext cx="10032815" cy="1954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Anomalous vs Suspicious Behavior</a:t>
            </a:r>
          </a:p>
        </p:txBody>
      </p:sp>
    </p:spTree>
    <p:extLst>
      <p:ext uri="{BB962C8B-B14F-4D97-AF65-F5344CB8AC3E}">
        <p14:creationId xmlns:p14="http://schemas.microsoft.com/office/powerpoint/2010/main" val="45750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2831740" y="2353372"/>
            <a:ext cx="6528520"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Conclusions</a:t>
            </a:r>
            <a:endParaRPr lang="en-GB" sz="7200" b="1" dirty="0">
              <a:solidFill>
                <a:schemeClr val="bg1"/>
              </a:solidFill>
            </a:endParaRPr>
          </a:p>
        </p:txBody>
      </p:sp>
    </p:spTree>
    <p:extLst>
      <p:ext uri="{BB962C8B-B14F-4D97-AF65-F5344CB8AC3E}">
        <p14:creationId xmlns:p14="http://schemas.microsoft.com/office/powerpoint/2010/main" val="286194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51</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0"/>
            <a:ext cx="12192000" cy="3120092"/>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563736" y="2218466"/>
            <a:ext cx="8940187"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600" b="1" dirty="0">
                <a:solidFill>
                  <a:schemeClr val="bg1"/>
                </a:solidFill>
              </a:rPr>
              <a:t>Conclusions</a:t>
            </a:r>
          </a:p>
        </p:txBody>
      </p:sp>
      <p:sp>
        <p:nvSpPr>
          <p:cNvPr id="7" name="Shape 76">
            <a:extLst>
              <a:ext uri="{FF2B5EF4-FFF2-40B4-BE49-F238E27FC236}">
                <a16:creationId xmlns:a16="http://schemas.microsoft.com/office/drawing/2014/main" id="{06F1F641-4C99-4CCA-8F5B-E0323DDBC555}"/>
              </a:ext>
            </a:extLst>
          </p:cNvPr>
          <p:cNvSpPr txBox="1">
            <a:spLocks/>
          </p:cNvSpPr>
          <p:nvPr/>
        </p:nvSpPr>
        <p:spPr>
          <a:xfrm>
            <a:off x="609599" y="3636104"/>
            <a:ext cx="11180324" cy="304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400" dirty="0">
                <a:solidFill>
                  <a:schemeClr val="tx1">
                    <a:lumMod val="65000"/>
                    <a:lumOff val="35000"/>
                  </a:schemeClr>
                </a:solidFill>
              </a:rPr>
              <a:t>Overall, the developed system has a good performance and is able to identify correctly most of the suspicious behaviors in the videos. Still, some aspects could be further improved in order to achieve better results.</a:t>
            </a:r>
          </a:p>
          <a:p>
            <a:pPr>
              <a:spcAft>
                <a:spcPts val="600"/>
              </a:spcAft>
              <a:buClr>
                <a:schemeClr val="tx1">
                  <a:lumMod val="65000"/>
                  <a:lumOff val="35000"/>
                </a:schemeClr>
              </a:buClr>
            </a:pPr>
            <a:r>
              <a:rPr lang="en-US" sz="2400" dirty="0">
                <a:solidFill>
                  <a:schemeClr val="tx1">
                    <a:lumMod val="65000"/>
                    <a:lumOff val="35000"/>
                  </a:schemeClr>
                </a:solidFill>
              </a:rPr>
              <a:t>The occlusion handling algorithm </a:t>
            </a:r>
            <a:r>
              <a:rPr lang="en-GB" sz="2400" dirty="0">
                <a:solidFill>
                  <a:schemeClr val="tx1">
                    <a:lumMod val="65000"/>
                    <a:lumOff val="35000"/>
                  </a:schemeClr>
                </a:solidFill>
              </a:rPr>
              <a:t>could benefit from using another visual descriptor, </a:t>
            </a:r>
            <a:r>
              <a:rPr lang="en-US" sz="2400" dirty="0">
                <a:solidFill>
                  <a:schemeClr val="tx1">
                    <a:lumMod val="65000"/>
                    <a:lumOff val="35000"/>
                  </a:schemeClr>
                </a:solidFill>
              </a:rPr>
              <a:t>besides the color histogram</a:t>
            </a:r>
            <a:r>
              <a:rPr lang="en-GB" sz="2400" dirty="0">
                <a:solidFill>
                  <a:schemeClr val="tx1">
                    <a:lumMod val="65000"/>
                    <a:lumOff val="35000"/>
                  </a:schemeClr>
                </a:solidFill>
              </a:rPr>
              <a:t>, like, for example, LBP (Local Binary Pattern) or HOG (Histogram of Oriented Gradients) to improve its performance.</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1594975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52</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0"/>
            <a:ext cx="12192000" cy="3120092"/>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563736" y="2218466"/>
            <a:ext cx="8940187" cy="901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6600" b="1" dirty="0">
                <a:solidFill>
                  <a:schemeClr val="bg1"/>
                </a:solidFill>
              </a:rPr>
              <a:t>Conclusions</a:t>
            </a:r>
          </a:p>
        </p:txBody>
      </p:sp>
      <p:sp>
        <p:nvSpPr>
          <p:cNvPr id="7" name="Shape 76">
            <a:extLst>
              <a:ext uri="{FF2B5EF4-FFF2-40B4-BE49-F238E27FC236}">
                <a16:creationId xmlns:a16="http://schemas.microsoft.com/office/drawing/2014/main" id="{06F1F641-4C99-4CCA-8F5B-E0323DDBC555}"/>
              </a:ext>
            </a:extLst>
          </p:cNvPr>
          <p:cNvSpPr txBox="1">
            <a:spLocks/>
          </p:cNvSpPr>
          <p:nvPr/>
        </p:nvSpPr>
        <p:spPr>
          <a:xfrm>
            <a:off x="609599" y="3636104"/>
            <a:ext cx="11180324" cy="304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400" dirty="0">
                <a:solidFill>
                  <a:schemeClr val="tx1">
                    <a:lumMod val="65000"/>
                    <a:lumOff val="35000"/>
                  </a:schemeClr>
                </a:solidFill>
              </a:rPr>
              <a:t>In the detection of the fainting behavior there are quite a few misclassifications. This might have to do with the angle of the camera filming. More research should be done on the most optimal ways of identifying this type of behavior.</a:t>
            </a:r>
          </a:p>
          <a:p>
            <a:pPr>
              <a:spcAft>
                <a:spcPts val="600"/>
              </a:spcAft>
              <a:buClr>
                <a:schemeClr val="tx1">
                  <a:lumMod val="65000"/>
                  <a:lumOff val="35000"/>
                </a:schemeClr>
              </a:buClr>
            </a:pPr>
            <a:r>
              <a:rPr lang="en-US" sz="2400" dirty="0">
                <a:solidFill>
                  <a:schemeClr val="tx1">
                    <a:lumMod val="65000"/>
                    <a:lumOff val="35000"/>
                  </a:schemeClr>
                </a:solidFill>
              </a:rPr>
              <a:t>The running behavior relies greatly on defined thresholds which should be better investigated.</a:t>
            </a:r>
          </a:p>
        </p:txBody>
      </p:sp>
    </p:spTree>
    <p:extLst>
      <p:ext uri="{BB962C8B-B14F-4D97-AF65-F5344CB8AC3E}">
        <p14:creationId xmlns:p14="http://schemas.microsoft.com/office/powerpoint/2010/main" val="2335136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2E5A-837D-48D9-BBBB-4D3D670E4F8D}"/>
              </a:ext>
            </a:extLst>
          </p:cNvPr>
          <p:cNvSpPr>
            <a:spLocks noGrp="1"/>
          </p:cNvSpPr>
          <p:nvPr>
            <p:ph type="title"/>
          </p:nvPr>
        </p:nvSpPr>
        <p:spPr/>
        <p:txBody>
          <a:bodyPr/>
          <a:lstStyle/>
          <a:p>
            <a:endParaRPr lang="en-DK"/>
          </a:p>
        </p:txBody>
      </p:sp>
      <p:sp>
        <p:nvSpPr>
          <p:cNvPr id="4" name="Slide Number Placeholder 3">
            <a:extLst>
              <a:ext uri="{FF2B5EF4-FFF2-40B4-BE49-F238E27FC236}">
                <a16:creationId xmlns:a16="http://schemas.microsoft.com/office/drawing/2014/main" id="{49061C2D-8025-48CA-89F0-E684D1A1B1C3}"/>
              </a:ext>
            </a:extLst>
          </p:cNvPr>
          <p:cNvSpPr>
            <a:spLocks noGrp="1"/>
          </p:cNvSpPr>
          <p:nvPr>
            <p:ph type="sldNum" sz="quarter" idx="12"/>
          </p:nvPr>
        </p:nvSpPr>
        <p:spPr/>
        <p:txBody>
          <a:bodyPr/>
          <a:lstStyle/>
          <a:p>
            <a:fld id="{480F526B-C310-4E47-9178-1EB24805F2A0}" type="slidenum">
              <a:rPr lang="pt-PT" smtClean="0"/>
              <a:t>53</a:t>
            </a:fld>
            <a:endParaRPr lang="pt-PT"/>
          </a:p>
        </p:txBody>
      </p:sp>
      <p:sp>
        <p:nvSpPr>
          <p:cNvPr id="5" name="Retângulo 3">
            <a:extLst>
              <a:ext uri="{FF2B5EF4-FFF2-40B4-BE49-F238E27FC236}">
                <a16:creationId xmlns:a16="http://schemas.microsoft.com/office/drawing/2014/main" id="{481A5CB5-D1C2-4542-82C8-A45A768A70E6}"/>
              </a:ext>
            </a:extLst>
          </p:cNvPr>
          <p:cNvSpPr/>
          <p:nvPr/>
        </p:nvSpPr>
        <p:spPr>
          <a:xfrm>
            <a:off x="0" y="0"/>
            <a:ext cx="12192000" cy="6858000"/>
          </a:xfrm>
          <a:prstGeom prst="rect">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 name="Shape 39">
            <a:extLst>
              <a:ext uri="{FF2B5EF4-FFF2-40B4-BE49-F238E27FC236}">
                <a16:creationId xmlns:a16="http://schemas.microsoft.com/office/drawing/2014/main" id="{826903AA-287A-494B-A6A0-EE7B1045BCD3}"/>
              </a:ext>
            </a:extLst>
          </p:cNvPr>
          <p:cNvSpPr txBox="1">
            <a:spLocks/>
          </p:cNvSpPr>
          <p:nvPr/>
        </p:nvSpPr>
        <p:spPr>
          <a:xfrm>
            <a:off x="3125872" y="1767151"/>
            <a:ext cx="5940256" cy="1661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11500" b="1" dirty="0">
                <a:solidFill>
                  <a:schemeClr val="bg1"/>
                </a:solidFill>
              </a:rPr>
              <a:t>Thanks! </a:t>
            </a:r>
          </a:p>
        </p:txBody>
      </p:sp>
      <p:sp>
        <p:nvSpPr>
          <p:cNvPr id="7" name="Shape 39">
            <a:extLst>
              <a:ext uri="{FF2B5EF4-FFF2-40B4-BE49-F238E27FC236}">
                <a16:creationId xmlns:a16="http://schemas.microsoft.com/office/drawing/2014/main" id="{623C4281-C9A2-481D-839D-E8B5EA20B76B}"/>
              </a:ext>
            </a:extLst>
          </p:cNvPr>
          <p:cNvSpPr txBox="1">
            <a:spLocks/>
          </p:cNvSpPr>
          <p:nvPr/>
        </p:nvSpPr>
        <p:spPr>
          <a:xfrm>
            <a:off x="3981868" y="3760041"/>
            <a:ext cx="4228264" cy="7555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4000" b="1" dirty="0">
                <a:solidFill>
                  <a:schemeClr val="tx1">
                    <a:lumMod val="65000"/>
                    <a:lumOff val="35000"/>
                  </a:schemeClr>
                </a:solidFill>
              </a:rPr>
              <a:t>Any questions? </a:t>
            </a:r>
          </a:p>
        </p:txBody>
      </p:sp>
    </p:spTree>
    <p:extLst>
      <p:ext uri="{BB962C8B-B14F-4D97-AF65-F5344CB8AC3E}">
        <p14:creationId xmlns:p14="http://schemas.microsoft.com/office/powerpoint/2010/main" val="1910739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3">
            <a:extLst>
              <a:ext uri="{FF2B5EF4-FFF2-40B4-BE49-F238E27FC236}">
                <a16:creationId xmlns:a16="http://schemas.microsoft.com/office/drawing/2014/main" id="{E3FAAC80-7D68-4273-A9ED-83B63EF60E86}"/>
              </a:ext>
            </a:extLst>
          </p:cNvPr>
          <p:cNvSpPr/>
          <p:nvPr/>
        </p:nvSpPr>
        <p:spPr>
          <a:xfrm>
            <a:off x="0" y="3429000"/>
            <a:ext cx="12192000" cy="3429000"/>
          </a:xfrm>
          <a:prstGeom prst="rect">
            <a:avLst/>
          </a:prstGeom>
          <a:solidFill>
            <a:srgbClr val="F197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 name="Shape 39">
            <a:extLst>
              <a:ext uri="{FF2B5EF4-FFF2-40B4-BE49-F238E27FC236}">
                <a16:creationId xmlns:a16="http://schemas.microsoft.com/office/drawing/2014/main" id="{93A8855B-F237-48B2-AFEF-54F589DB3A16}"/>
              </a:ext>
            </a:extLst>
          </p:cNvPr>
          <p:cNvSpPr txBox="1">
            <a:spLocks/>
          </p:cNvSpPr>
          <p:nvPr/>
        </p:nvSpPr>
        <p:spPr>
          <a:xfrm>
            <a:off x="1762328" y="2353372"/>
            <a:ext cx="8667344" cy="137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GB" sz="8000" b="1" dirty="0">
                <a:solidFill>
                  <a:schemeClr val="bg1"/>
                </a:solidFill>
              </a:rPr>
              <a:t>Object Detection</a:t>
            </a:r>
            <a:endParaRPr lang="en-GB" sz="7200" b="1" dirty="0">
              <a:solidFill>
                <a:schemeClr val="bg1"/>
              </a:solidFill>
            </a:endParaRPr>
          </a:p>
        </p:txBody>
      </p:sp>
    </p:spTree>
    <p:extLst>
      <p:ext uri="{BB962C8B-B14F-4D97-AF65-F5344CB8AC3E}">
        <p14:creationId xmlns:p14="http://schemas.microsoft.com/office/powerpoint/2010/main" val="172104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A picture containing indoor, ground, building, wall&#10;&#10;Description generated with high confidence">
            <a:extLst>
              <a:ext uri="{FF2B5EF4-FFF2-40B4-BE49-F238E27FC236}">
                <a16:creationId xmlns:a16="http://schemas.microsoft.com/office/drawing/2014/main" id="{C1568767-0C76-4A4F-BBE1-E30C732201FC}"/>
              </a:ext>
            </a:extLst>
          </p:cNvPr>
          <p:cNvPicPr>
            <a:picLocks noChangeAspect="1"/>
          </p:cNvPicPr>
          <p:nvPr/>
        </p:nvPicPr>
        <p:blipFill>
          <a:blip r:embed="rId2"/>
          <a:stretch>
            <a:fillRect/>
          </a:stretch>
        </p:blipFill>
        <p:spPr>
          <a:xfrm>
            <a:off x="2003198" y="2644961"/>
            <a:ext cx="2743200" cy="3657600"/>
          </a:xfrm>
          <a:prstGeom prst="rect">
            <a:avLst/>
          </a:prstGeom>
        </p:spPr>
      </p:pic>
      <p:pic>
        <p:nvPicPr>
          <p:cNvPr id="16" name="Picture 15" descr="A close up of a clock&#10;&#10;Description generated with high confidence">
            <a:extLst>
              <a:ext uri="{FF2B5EF4-FFF2-40B4-BE49-F238E27FC236}">
                <a16:creationId xmlns:a16="http://schemas.microsoft.com/office/drawing/2014/main" id="{219D717C-7964-4580-9867-25F418150B66}"/>
              </a:ext>
            </a:extLst>
          </p:cNvPr>
          <p:cNvPicPr>
            <a:picLocks noChangeAspect="1"/>
          </p:cNvPicPr>
          <p:nvPr/>
        </p:nvPicPr>
        <p:blipFill>
          <a:blip r:embed="rId3"/>
          <a:stretch>
            <a:fillRect/>
          </a:stretch>
        </p:blipFill>
        <p:spPr>
          <a:xfrm>
            <a:off x="7445603" y="2644961"/>
            <a:ext cx="2743200" cy="3657600"/>
          </a:xfrm>
          <a:prstGeom prst="rect">
            <a:avLst/>
          </a:prstGeom>
        </p:spPr>
      </p:pic>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70" y="535424"/>
            <a:ext cx="3525012"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First step</a:t>
            </a:r>
          </a:p>
        </p:txBody>
      </p:sp>
      <p:sp>
        <p:nvSpPr>
          <p:cNvPr id="10" name="Shape 76">
            <a:extLst>
              <a:ext uri="{FF2B5EF4-FFF2-40B4-BE49-F238E27FC236}">
                <a16:creationId xmlns:a16="http://schemas.microsoft.com/office/drawing/2014/main" id="{1EC3B16F-3195-4E5E-9BFB-E5164D8E1F13}"/>
              </a:ext>
            </a:extLst>
          </p:cNvPr>
          <p:cNvSpPr txBox="1">
            <a:spLocks/>
          </p:cNvSpPr>
          <p:nvPr/>
        </p:nvSpPr>
        <p:spPr>
          <a:xfrm>
            <a:off x="2754772" y="6281827"/>
            <a:ext cx="1240052"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GB" sz="1400" dirty="0">
                <a:solidFill>
                  <a:schemeClr val="tx1">
                    <a:lumMod val="65000"/>
                    <a:lumOff val="35000"/>
                  </a:schemeClr>
                </a:solidFill>
              </a:rPr>
              <a:t>RGB frame</a:t>
            </a:r>
            <a:r>
              <a:rPr lang="en-GB" sz="1400" i="1" dirty="0">
                <a:solidFill>
                  <a:schemeClr val="tx1">
                    <a:lumMod val="65000"/>
                    <a:lumOff val="35000"/>
                  </a:schemeClr>
                </a:solidFill>
              </a:rPr>
              <a:t>.</a:t>
            </a:r>
            <a:endParaRPr lang="en-GB" sz="900" i="1" dirty="0">
              <a:solidFill>
                <a:schemeClr val="tx1">
                  <a:lumMod val="65000"/>
                  <a:lumOff val="35000"/>
                </a:schemeClr>
              </a:solidFill>
            </a:endParaRPr>
          </a:p>
        </p:txBody>
      </p:sp>
      <p:sp>
        <p:nvSpPr>
          <p:cNvPr id="11" name="Shape 76">
            <a:extLst>
              <a:ext uri="{FF2B5EF4-FFF2-40B4-BE49-F238E27FC236}">
                <a16:creationId xmlns:a16="http://schemas.microsoft.com/office/drawing/2014/main" id="{6A7E5659-0567-4C58-9A54-0DE0528F4CA3}"/>
              </a:ext>
            </a:extLst>
          </p:cNvPr>
          <p:cNvSpPr txBox="1">
            <a:spLocks/>
          </p:cNvSpPr>
          <p:nvPr/>
        </p:nvSpPr>
        <p:spPr>
          <a:xfrm>
            <a:off x="7190536" y="6281827"/>
            <a:ext cx="3253335"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Gray-level and Gaussian Blur frame</a:t>
            </a:r>
            <a:r>
              <a:rPr lang="en-US" sz="1400" i="1" dirty="0">
                <a:solidFill>
                  <a:schemeClr val="tx1">
                    <a:lumMod val="65000"/>
                    <a:lumOff val="35000"/>
                  </a:schemeClr>
                </a:solidFill>
              </a:rPr>
              <a:t>.</a:t>
            </a:r>
            <a:endParaRPr lang="en-US" sz="900" i="1" dirty="0">
              <a:solidFill>
                <a:schemeClr val="tx1">
                  <a:lumMod val="65000"/>
                  <a:lumOff val="35000"/>
                </a:schemeClr>
              </a:solidFill>
            </a:endParaRPr>
          </a:p>
        </p:txBody>
      </p:sp>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0" y="1756287"/>
            <a:ext cx="7529563" cy="558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US" sz="2400" dirty="0">
                <a:solidFill>
                  <a:schemeClr val="tx1">
                    <a:lumMod val="65000"/>
                    <a:lumOff val="35000"/>
                  </a:schemeClr>
                </a:solidFill>
              </a:rPr>
              <a:t>From RGB frame to gray level and Gaussian Blur.</a:t>
            </a:r>
          </a:p>
          <a:p>
            <a:pPr>
              <a:lnSpc>
                <a:spcPct val="150000"/>
              </a:lnSpc>
              <a:spcBef>
                <a:spcPts val="0"/>
              </a:spcBef>
            </a:pPr>
            <a:endParaRPr lang="en-GB" dirty="0"/>
          </a:p>
        </p:txBody>
      </p:sp>
      <p:sp>
        <p:nvSpPr>
          <p:cNvPr id="14" name="Arrow: Right 13">
            <a:extLst>
              <a:ext uri="{FF2B5EF4-FFF2-40B4-BE49-F238E27FC236}">
                <a16:creationId xmlns:a16="http://schemas.microsoft.com/office/drawing/2014/main" id="{CAE1DA78-1EC6-4E30-A46B-EF4FEB378E90}"/>
              </a:ext>
            </a:extLst>
          </p:cNvPr>
          <p:cNvSpPr/>
          <p:nvPr/>
        </p:nvSpPr>
        <p:spPr>
          <a:xfrm>
            <a:off x="5742562" y="4347301"/>
            <a:ext cx="706877" cy="252920"/>
          </a:xfrm>
          <a:prstGeom prst="rightArrow">
            <a:avLst>
              <a:gd name="adj1" fmla="val 42307"/>
              <a:gd name="adj2" fmla="val 103846"/>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60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Background Subtraction</a:t>
            </a:r>
          </a:p>
        </p:txBody>
      </p:sp>
      <p:sp>
        <p:nvSpPr>
          <p:cNvPr id="11" name="Shape 76">
            <a:extLst>
              <a:ext uri="{FF2B5EF4-FFF2-40B4-BE49-F238E27FC236}">
                <a16:creationId xmlns:a16="http://schemas.microsoft.com/office/drawing/2014/main" id="{6A7E5659-0567-4C58-9A54-0DE0528F4CA3}"/>
              </a:ext>
            </a:extLst>
          </p:cNvPr>
          <p:cNvSpPr txBox="1">
            <a:spLocks/>
          </p:cNvSpPr>
          <p:nvPr/>
        </p:nvSpPr>
        <p:spPr>
          <a:xfrm>
            <a:off x="8954023" y="5843522"/>
            <a:ext cx="1856187"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Background image. </a:t>
            </a:r>
            <a:endParaRPr lang="en-US" sz="900" i="1" dirty="0">
              <a:solidFill>
                <a:schemeClr val="tx1">
                  <a:lumMod val="65000"/>
                  <a:lumOff val="35000"/>
                </a:schemeClr>
              </a:solidFill>
            </a:endParaRPr>
          </a:p>
        </p:txBody>
      </p:sp>
      <p:sp>
        <p:nvSpPr>
          <p:cNvPr id="12" name="Shape 76">
            <a:extLst>
              <a:ext uri="{FF2B5EF4-FFF2-40B4-BE49-F238E27FC236}">
                <a16:creationId xmlns:a16="http://schemas.microsoft.com/office/drawing/2014/main" id="{211EF631-FD99-4161-B0BB-48831270C457}"/>
              </a:ext>
            </a:extLst>
          </p:cNvPr>
          <p:cNvSpPr txBox="1">
            <a:spLocks/>
          </p:cNvSpPr>
          <p:nvPr/>
        </p:nvSpPr>
        <p:spPr>
          <a:xfrm>
            <a:off x="794070" y="2049734"/>
            <a:ext cx="6890781" cy="4272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a:spcAft>
                <a:spcPts val="600"/>
              </a:spcAft>
              <a:buClr>
                <a:schemeClr val="tx1">
                  <a:lumMod val="65000"/>
                  <a:lumOff val="35000"/>
                </a:schemeClr>
              </a:buClr>
            </a:pPr>
            <a:r>
              <a:rPr lang="en-GB" sz="2400" dirty="0">
                <a:solidFill>
                  <a:schemeClr val="tx1">
                    <a:lumMod val="65000"/>
                    <a:lumOff val="35000"/>
                  </a:schemeClr>
                </a:solidFill>
              </a:rPr>
              <a:t>The Temporal Median Filter extracts the background image by removing the noise from the image. </a:t>
            </a:r>
          </a:p>
          <a:p>
            <a:pPr>
              <a:spcAft>
                <a:spcPts val="600"/>
              </a:spcAft>
              <a:buClr>
                <a:schemeClr val="tx1">
                  <a:lumMod val="65000"/>
                  <a:lumOff val="35000"/>
                </a:schemeClr>
              </a:buClr>
            </a:pPr>
            <a:r>
              <a:rPr lang="en-GB" sz="2400" dirty="0">
                <a:solidFill>
                  <a:schemeClr val="tx1">
                    <a:lumMod val="65000"/>
                    <a:lumOff val="35000"/>
                  </a:schemeClr>
                </a:solidFill>
              </a:rPr>
              <a:t>The values assigned to each pixel throughout time are stored and ordered. </a:t>
            </a:r>
          </a:p>
          <a:p>
            <a:pPr>
              <a:spcAft>
                <a:spcPts val="600"/>
              </a:spcAft>
              <a:buClr>
                <a:schemeClr val="tx1">
                  <a:lumMod val="65000"/>
                  <a:lumOff val="35000"/>
                </a:schemeClr>
              </a:buClr>
            </a:pPr>
            <a:r>
              <a:rPr lang="en-GB" sz="2400" dirty="0">
                <a:solidFill>
                  <a:schemeClr val="tx1">
                    <a:lumMod val="65000"/>
                    <a:lumOff val="35000"/>
                  </a:schemeClr>
                </a:solidFill>
              </a:rPr>
              <a:t>The median value of the list is chosen as the background, this eliminates values that are too high or too low, thus eliminating noise in the image.</a:t>
            </a:r>
          </a:p>
          <a:p>
            <a:pPr>
              <a:lnSpc>
                <a:spcPct val="150000"/>
              </a:lnSpc>
              <a:spcBef>
                <a:spcPts val="0"/>
              </a:spcBef>
            </a:pPr>
            <a:endParaRPr lang="en-GB" dirty="0"/>
          </a:p>
        </p:txBody>
      </p:sp>
      <p:pic>
        <p:nvPicPr>
          <p:cNvPr id="13" name="Picture 12" descr="A picture containing indoor, building, object&#10;&#10;Description generated with high confidence">
            <a:extLst>
              <a:ext uri="{FF2B5EF4-FFF2-40B4-BE49-F238E27FC236}">
                <a16:creationId xmlns:a16="http://schemas.microsoft.com/office/drawing/2014/main" id="{300E78C1-3EEC-4874-9159-2D59190F374F}"/>
              </a:ext>
            </a:extLst>
          </p:cNvPr>
          <p:cNvPicPr>
            <a:picLocks noChangeAspect="1"/>
          </p:cNvPicPr>
          <p:nvPr/>
        </p:nvPicPr>
        <p:blipFill>
          <a:blip r:embed="rId2"/>
          <a:stretch>
            <a:fillRect/>
          </a:stretch>
        </p:blipFill>
        <p:spPr>
          <a:xfrm>
            <a:off x="8510517" y="2256328"/>
            <a:ext cx="2743200" cy="3657600"/>
          </a:xfrm>
          <a:prstGeom prst="rect">
            <a:avLst/>
          </a:prstGeom>
        </p:spPr>
      </p:pic>
    </p:spTree>
    <p:extLst>
      <p:ext uri="{BB962C8B-B14F-4D97-AF65-F5344CB8AC3E}">
        <p14:creationId xmlns:p14="http://schemas.microsoft.com/office/powerpoint/2010/main" val="739425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F6488B-2CD4-44FB-8CDC-D662731E31A1}"/>
              </a:ext>
            </a:extLst>
          </p:cNvPr>
          <p:cNvSpPr/>
          <p:nvPr/>
        </p:nvSpPr>
        <p:spPr>
          <a:xfrm>
            <a:off x="1" y="0"/>
            <a:ext cx="157654" cy="6858000"/>
          </a:xfrm>
          <a:prstGeom prst="rect">
            <a:avLst/>
          </a:prstGeom>
          <a:solidFill>
            <a:srgbClr val="F19733"/>
          </a:solidFill>
          <a:ln>
            <a:solidFill>
              <a:srgbClr val="F19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9" name="Shape 39">
            <a:extLst>
              <a:ext uri="{FF2B5EF4-FFF2-40B4-BE49-F238E27FC236}">
                <a16:creationId xmlns:a16="http://schemas.microsoft.com/office/drawing/2014/main" id="{8147ED5D-F734-4840-98B1-60838B9A2152}"/>
              </a:ext>
            </a:extLst>
          </p:cNvPr>
          <p:cNvSpPr txBox="1">
            <a:spLocks/>
          </p:cNvSpPr>
          <p:nvPr/>
        </p:nvSpPr>
        <p:spPr>
          <a:xfrm>
            <a:off x="794069" y="535424"/>
            <a:ext cx="8846041" cy="99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5400" b="1" dirty="0">
                <a:solidFill>
                  <a:schemeClr val="bg1"/>
                </a:solidFill>
                <a:highlight>
                  <a:srgbClr val="F19733"/>
                </a:highlight>
              </a:rPr>
              <a:t>Background Subtraction</a:t>
            </a:r>
          </a:p>
        </p:txBody>
      </p:sp>
      <p:pic>
        <p:nvPicPr>
          <p:cNvPr id="4" name="Picture 3" descr="A picture containing indoor, building, object&#10;&#10;Description generated with high confidence">
            <a:extLst>
              <a:ext uri="{FF2B5EF4-FFF2-40B4-BE49-F238E27FC236}">
                <a16:creationId xmlns:a16="http://schemas.microsoft.com/office/drawing/2014/main" id="{C55633B7-5A71-4F30-BFA4-3C3E2B4B2DE5}"/>
              </a:ext>
            </a:extLst>
          </p:cNvPr>
          <p:cNvPicPr>
            <a:picLocks noChangeAspect="1"/>
          </p:cNvPicPr>
          <p:nvPr/>
        </p:nvPicPr>
        <p:blipFill>
          <a:blip r:embed="rId2"/>
          <a:stretch>
            <a:fillRect/>
          </a:stretch>
        </p:blipFill>
        <p:spPr>
          <a:xfrm>
            <a:off x="4724400" y="2244129"/>
            <a:ext cx="2743200" cy="3657600"/>
          </a:xfrm>
          <a:prstGeom prst="rect">
            <a:avLst/>
          </a:prstGeom>
        </p:spPr>
      </p:pic>
      <p:pic>
        <p:nvPicPr>
          <p:cNvPr id="3" name="Picture 2" descr="A close up of a clock&#10;&#10;Description generated with high confidence">
            <a:extLst>
              <a:ext uri="{FF2B5EF4-FFF2-40B4-BE49-F238E27FC236}">
                <a16:creationId xmlns:a16="http://schemas.microsoft.com/office/drawing/2014/main" id="{B96E981E-1ED2-4ED0-ABB1-B5606EE8A2B3}"/>
              </a:ext>
            </a:extLst>
          </p:cNvPr>
          <p:cNvPicPr>
            <a:picLocks noChangeAspect="1"/>
          </p:cNvPicPr>
          <p:nvPr/>
        </p:nvPicPr>
        <p:blipFill>
          <a:blip r:embed="rId3"/>
          <a:stretch>
            <a:fillRect/>
          </a:stretch>
        </p:blipFill>
        <p:spPr>
          <a:xfrm>
            <a:off x="938282" y="2244129"/>
            <a:ext cx="2743200" cy="3657600"/>
          </a:xfrm>
          <a:prstGeom prst="rect">
            <a:avLst/>
          </a:prstGeom>
        </p:spPr>
      </p:pic>
      <p:pic>
        <p:nvPicPr>
          <p:cNvPr id="6" name="Picture 5">
            <a:extLst>
              <a:ext uri="{FF2B5EF4-FFF2-40B4-BE49-F238E27FC236}">
                <a16:creationId xmlns:a16="http://schemas.microsoft.com/office/drawing/2014/main" id="{80D972C0-9556-4EF0-B353-9450D9A4CD2D}"/>
              </a:ext>
            </a:extLst>
          </p:cNvPr>
          <p:cNvPicPr>
            <a:picLocks noChangeAspect="1"/>
          </p:cNvPicPr>
          <p:nvPr/>
        </p:nvPicPr>
        <p:blipFill>
          <a:blip r:embed="rId4"/>
          <a:stretch>
            <a:fillRect/>
          </a:stretch>
        </p:blipFill>
        <p:spPr>
          <a:xfrm>
            <a:off x="8510518" y="2244129"/>
            <a:ext cx="2743200" cy="3657600"/>
          </a:xfrm>
          <a:prstGeom prst="rect">
            <a:avLst/>
          </a:prstGeom>
        </p:spPr>
      </p:pic>
      <p:sp>
        <p:nvSpPr>
          <p:cNvPr id="7" name="Minus Sign 6">
            <a:extLst>
              <a:ext uri="{FF2B5EF4-FFF2-40B4-BE49-F238E27FC236}">
                <a16:creationId xmlns:a16="http://schemas.microsoft.com/office/drawing/2014/main" id="{AF840582-D7CE-475B-83B2-47F5A21D3CAE}"/>
              </a:ext>
            </a:extLst>
          </p:cNvPr>
          <p:cNvSpPr/>
          <p:nvPr/>
        </p:nvSpPr>
        <p:spPr>
          <a:xfrm>
            <a:off x="4003524" y="3854056"/>
            <a:ext cx="398834" cy="437745"/>
          </a:xfrm>
          <a:prstGeom prst="mathMinus">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quals 9">
            <a:extLst>
              <a:ext uri="{FF2B5EF4-FFF2-40B4-BE49-F238E27FC236}">
                <a16:creationId xmlns:a16="http://schemas.microsoft.com/office/drawing/2014/main" id="{4AFAF96F-5FD6-4820-9F6E-789C41EC0237}"/>
              </a:ext>
            </a:extLst>
          </p:cNvPr>
          <p:cNvSpPr/>
          <p:nvPr/>
        </p:nvSpPr>
        <p:spPr>
          <a:xfrm>
            <a:off x="7755595" y="3854055"/>
            <a:ext cx="466927" cy="338565"/>
          </a:xfrm>
          <a:prstGeom prst="mathEqual">
            <a:avLst/>
          </a:prstGeom>
          <a:solidFill>
            <a:srgbClr val="F19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hape 76">
            <a:extLst>
              <a:ext uri="{FF2B5EF4-FFF2-40B4-BE49-F238E27FC236}">
                <a16:creationId xmlns:a16="http://schemas.microsoft.com/office/drawing/2014/main" id="{DC939F83-5B1F-46B4-B442-F1AE489F1A1C}"/>
              </a:ext>
            </a:extLst>
          </p:cNvPr>
          <p:cNvSpPr txBox="1">
            <a:spLocks/>
          </p:cNvSpPr>
          <p:nvPr/>
        </p:nvSpPr>
        <p:spPr>
          <a:xfrm>
            <a:off x="5167906" y="5901729"/>
            <a:ext cx="1856187"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Background image. </a:t>
            </a:r>
            <a:endParaRPr lang="en-US" sz="900" i="1" dirty="0">
              <a:solidFill>
                <a:schemeClr val="tx1">
                  <a:lumMod val="65000"/>
                  <a:lumOff val="35000"/>
                </a:schemeClr>
              </a:solidFill>
            </a:endParaRPr>
          </a:p>
        </p:txBody>
      </p:sp>
      <p:sp>
        <p:nvSpPr>
          <p:cNvPr id="14" name="Shape 76">
            <a:extLst>
              <a:ext uri="{FF2B5EF4-FFF2-40B4-BE49-F238E27FC236}">
                <a16:creationId xmlns:a16="http://schemas.microsoft.com/office/drawing/2014/main" id="{18AFCD38-AD69-4B07-823A-EC6742CE86AA}"/>
              </a:ext>
            </a:extLst>
          </p:cNvPr>
          <p:cNvSpPr txBox="1">
            <a:spLocks/>
          </p:cNvSpPr>
          <p:nvPr/>
        </p:nvSpPr>
        <p:spPr>
          <a:xfrm>
            <a:off x="1891823" y="5901729"/>
            <a:ext cx="836118"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Frame. </a:t>
            </a:r>
            <a:endParaRPr lang="en-US" sz="900" i="1" dirty="0">
              <a:solidFill>
                <a:schemeClr val="tx1">
                  <a:lumMod val="65000"/>
                  <a:lumOff val="35000"/>
                </a:schemeClr>
              </a:solidFill>
            </a:endParaRPr>
          </a:p>
        </p:txBody>
      </p:sp>
      <p:sp>
        <p:nvSpPr>
          <p:cNvPr id="15" name="Shape 76">
            <a:extLst>
              <a:ext uri="{FF2B5EF4-FFF2-40B4-BE49-F238E27FC236}">
                <a16:creationId xmlns:a16="http://schemas.microsoft.com/office/drawing/2014/main" id="{0ADF5741-4FA0-4693-AA14-767C28BB9B60}"/>
              </a:ext>
            </a:extLst>
          </p:cNvPr>
          <p:cNvSpPr txBox="1">
            <a:spLocks/>
          </p:cNvSpPr>
          <p:nvPr/>
        </p:nvSpPr>
        <p:spPr>
          <a:xfrm>
            <a:off x="8358292" y="5913928"/>
            <a:ext cx="3098546" cy="38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pPr marL="50800" indent="0">
              <a:buNone/>
            </a:pPr>
            <a:r>
              <a:rPr lang="en-US" sz="1400" dirty="0">
                <a:solidFill>
                  <a:schemeClr val="tx1">
                    <a:lumMod val="65000"/>
                    <a:lumOff val="35000"/>
                  </a:schemeClr>
                </a:solidFill>
              </a:rPr>
              <a:t>Result of background subtraction. </a:t>
            </a:r>
            <a:endParaRPr lang="en-US" sz="900" i="1" dirty="0">
              <a:solidFill>
                <a:schemeClr val="tx1">
                  <a:lumMod val="65000"/>
                  <a:lumOff val="35000"/>
                </a:schemeClr>
              </a:solidFill>
            </a:endParaRPr>
          </a:p>
        </p:txBody>
      </p:sp>
    </p:spTree>
    <p:extLst>
      <p:ext uri="{BB962C8B-B14F-4D97-AF65-F5344CB8AC3E}">
        <p14:creationId xmlns:p14="http://schemas.microsoft.com/office/powerpoint/2010/main" val="1200467114"/>
      </p:ext>
    </p:extLst>
  </p:cSld>
  <p:clrMapOvr>
    <a:masterClrMapping/>
  </p:clrMapOvr>
</p:sld>
</file>

<file path=ppt/theme/theme1.xml><?xml version="1.0" encoding="utf-8"?>
<a:theme xmlns:a="http://schemas.openxmlformats.org/drawingml/2006/main" name="Haml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15477</TotalTime>
  <Words>2187</Words>
  <Application>Microsoft Office PowerPoint</Application>
  <PresentationFormat>Widescreen</PresentationFormat>
  <Paragraphs>235</Paragraphs>
  <Slides>53</Slides>
  <Notes>1</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Nixie One</vt:lpstr>
      <vt:lpstr>Arial</vt:lpstr>
      <vt:lpstr>Raleway</vt:lpstr>
      <vt:lpstr>Cambria Math</vt:lpstr>
      <vt:lpstr>Hamlet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Tracking of Sports Players</dc:title>
  <dc:creator>Rita Nunes</dc:creator>
  <cp:lastModifiedBy>Rita Nunes</cp:lastModifiedBy>
  <cp:revision>121</cp:revision>
  <dcterms:modified xsi:type="dcterms:W3CDTF">2018-06-25T12:57:25Z</dcterms:modified>
</cp:coreProperties>
</file>